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Lst>
  <p:sldSz cx="12192000" cy="6858000"/>
  <p:notesSz cx="6858000" cy="9144000"/>
  <p:embeddedFontLst>
    <p:embeddedFont>
      <p:font typeface="2  Titr" panose="00000700000000000000" pitchFamily="2" charset="-78"/>
      <p:bold r:id="rId15"/>
    </p:embeddedFont>
    <p:embeddedFont>
      <p:font typeface="Sahel Black" panose="020B0603030804020204" pitchFamily="34" charset="-78"/>
      <p:bold r:id="rId16"/>
    </p:embeddedFont>
    <p:embeddedFont>
      <p:font typeface="Shekasteh_Beta" panose="02000503000000020003" pitchFamily="2" charset="-78"/>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B72B54-581F-4530-A983-035E7DE48FE4}">
          <p14:sldIdLst>
            <p14:sldId id="256"/>
            <p14:sldId id="257"/>
            <p14:sldId id="258"/>
            <p14:sldId id="259"/>
            <p14:sldId id="260"/>
            <p14:sldId id="261"/>
            <p14:sldId id="262"/>
            <p14:sldId id="263"/>
            <p14:sldId id="264"/>
            <p14:sldId id="265"/>
            <p14:sldId id="266"/>
            <p14:sldId id="267"/>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6" d="100"/>
          <a:sy n="86"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1672-1362-829D-2FF2-5A3F06B30C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41BD67-72B8-B865-B38B-DF9160D45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A6AE2-D797-CD17-6957-9DA8CBF8F81B}"/>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5" name="Footer Placeholder 4">
            <a:extLst>
              <a:ext uri="{FF2B5EF4-FFF2-40B4-BE49-F238E27FC236}">
                <a16:creationId xmlns:a16="http://schemas.microsoft.com/office/drawing/2014/main" id="{6A7F808B-113A-9F24-54D1-7D4A2E855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020E8-085B-1DE0-9F0B-17E3B240D63D}"/>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4348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C641-A496-8ECA-DB7A-559079C84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A8164-11B0-3A26-DFEB-55258CEE7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7D0DC-DA97-0EFC-4513-07B038BC62EB}"/>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5" name="Footer Placeholder 4">
            <a:extLst>
              <a:ext uri="{FF2B5EF4-FFF2-40B4-BE49-F238E27FC236}">
                <a16:creationId xmlns:a16="http://schemas.microsoft.com/office/drawing/2014/main" id="{C0568E5E-5663-946A-106F-9639A174A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85E8C-F4C4-CE1D-7332-3BB69EF20E9A}"/>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37274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67ECF-F1D2-4753-C05C-64F724F7F9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5BD2C-4F19-D12C-6242-43975C9EEB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3F4AD-E386-4686-C0C5-DA7E0C2EED81}"/>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5" name="Footer Placeholder 4">
            <a:extLst>
              <a:ext uri="{FF2B5EF4-FFF2-40B4-BE49-F238E27FC236}">
                <a16:creationId xmlns:a16="http://schemas.microsoft.com/office/drawing/2014/main" id="{74CED12D-5BA6-75CE-77E6-2E2808085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A4BF1-0597-6A55-EB19-F7EF885FBE5B}"/>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393652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5014-0C7A-707A-3ED7-5480DEF31B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1D5FB-B39B-D06E-ACFA-E561D20BB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B3270-C074-0F12-22F0-6369AC3DEB16}"/>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5" name="Footer Placeholder 4">
            <a:extLst>
              <a:ext uri="{FF2B5EF4-FFF2-40B4-BE49-F238E27FC236}">
                <a16:creationId xmlns:a16="http://schemas.microsoft.com/office/drawing/2014/main" id="{606DF391-C1F7-2C46-5661-5A674E3FD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02217-DEE6-F0C3-8C10-2C3CBAA88EF2}"/>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298807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F220-036B-940A-2001-C6CC63EBFB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8929B-8DCB-2BD7-E7A2-5C471E767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CD75F6-8C66-BAC9-F240-ECF5B559C15A}"/>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5" name="Footer Placeholder 4">
            <a:extLst>
              <a:ext uri="{FF2B5EF4-FFF2-40B4-BE49-F238E27FC236}">
                <a16:creationId xmlns:a16="http://schemas.microsoft.com/office/drawing/2014/main" id="{E17A707A-36BD-7A27-4746-C211FB566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CEC9B-797E-CAD5-1C6E-ADDB8AA3F9C1}"/>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365244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25C0-343A-9563-81B9-C32BD8355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75F63-7AAE-39C1-AB58-316D49A1ED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911D2-F8D7-F092-F99B-91EEDB0E5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197A00-6256-44DE-E408-5E6411944227}"/>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6" name="Footer Placeholder 5">
            <a:extLst>
              <a:ext uri="{FF2B5EF4-FFF2-40B4-BE49-F238E27FC236}">
                <a16:creationId xmlns:a16="http://schemas.microsoft.com/office/drawing/2014/main" id="{9E10C845-1600-D63B-7A14-1ADDD7754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E6C68-F357-30E4-2F75-F999C70DFC96}"/>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115831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21E4-BD1E-0DB0-FE72-A68BA5093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25C87-72EB-C8A6-C5C3-0698D10F62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044826-A321-3228-CD96-C40EF7EE3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2BEB0-5EA9-4959-EC29-8D9823693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CEE9BC-3B22-20EE-7070-7486BF6924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8D085A-321E-205F-4E2B-8B288788DD94}"/>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8" name="Footer Placeholder 7">
            <a:extLst>
              <a:ext uri="{FF2B5EF4-FFF2-40B4-BE49-F238E27FC236}">
                <a16:creationId xmlns:a16="http://schemas.microsoft.com/office/drawing/2014/main" id="{A8AD7A16-FFA9-C644-7A1C-5C1C64905D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C6A627-0C3D-94F3-8F4C-7005B807EE97}"/>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370342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455D-7787-8499-2C10-45DDED704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AF0EC-B26F-D476-2DF5-EC588FFADEF2}"/>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4" name="Footer Placeholder 3">
            <a:extLst>
              <a:ext uri="{FF2B5EF4-FFF2-40B4-BE49-F238E27FC236}">
                <a16:creationId xmlns:a16="http://schemas.microsoft.com/office/drawing/2014/main" id="{50C4FA88-9026-515D-4680-5213AF1E7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50DC22-DDAF-948D-E9C8-AC6D1517F84D}"/>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160111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0A191-43EF-C3FB-9A06-70733D8BC644}"/>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3" name="Footer Placeholder 2">
            <a:extLst>
              <a:ext uri="{FF2B5EF4-FFF2-40B4-BE49-F238E27FC236}">
                <a16:creationId xmlns:a16="http://schemas.microsoft.com/office/drawing/2014/main" id="{18478B99-1FD2-2F17-D72C-BE881069F6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64F03-8D55-A72F-CCB6-61433473D0AA}"/>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296456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5D19-BA70-7C8D-D4E6-72FB03323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29AA86-F4CB-2F10-CB1F-C9B519A01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B76C52-E258-BBC9-A908-D457B9392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1B8CE-E7BD-BC8F-84D8-AF3CE3BA9F69}"/>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6" name="Footer Placeholder 5">
            <a:extLst>
              <a:ext uri="{FF2B5EF4-FFF2-40B4-BE49-F238E27FC236}">
                <a16:creationId xmlns:a16="http://schemas.microsoft.com/office/drawing/2014/main" id="{222C42BF-BACB-4FE4-FF51-21DA57991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BD618-4324-266C-7B24-07A295DFDBD4}"/>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315948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48F8-88D1-D51D-848E-7FED376D0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66F74-D25C-98A0-50EA-32B396F51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FF2EC8-7E4B-2BEE-51C8-F89843CA9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8CBE9-9903-9817-C69C-44A52A4327D9}"/>
              </a:ext>
            </a:extLst>
          </p:cNvPr>
          <p:cNvSpPr>
            <a:spLocks noGrp="1"/>
          </p:cNvSpPr>
          <p:nvPr>
            <p:ph type="dt" sz="half" idx="10"/>
          </p:nvPr>
        </p:nvSpPr>
        <p:spPr/>
        <p:txBody>
          <a:bodyPr/>
          <a:lstStyle/>
          <a:p>
            <a:fld id="{4327E984-57E5-445C-92B7-499DD10698F9}" type="datetimeFigureOut">
              <a:rPr lang="en-US" smtClean="0"/>
              <a:t>3/14/2026</a:t>
            </a:fld>
            <a:endParaRPr lang="en-US"/>
          </a:p>
        </p:txBody>
      </p:sp>
      <p:sp>
        <p:nvSpPr>
          <p:cNvPr id="6" name="Footer Placeholder 5">
            <a:extLst>
              <a:ext uri="{FF2B5EF4-FFF2-40B4-BE49-F238E27FC236}">
                <a16:creationId xmlns:a16="http://schemas.microsoft.com/office/drawing/2014/main" id="{55EED26A-5F7B-E620-3235-E51E13AE6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73B15-5E57-0BCD-1214-12245CFC7097}"/>
              </a:ext>
            </a:extLst>
          </p:cNvPr>
          <p:cNvSpPr>
            <a:spLocks noGrp="1"/>
          </p:cNvSpPr>
          <p:nvPr>
            <p:ph type="sldNum" sz="quarter" idx="12"/>
          </p:nvPr>
        </p:nvSpPr>
        <p:spPr/>
        <p:txBody>
          <a:bodyPr/>
          <a:lstStyle/>
          <a:p>
            <a:fld id="{DB7A0A72-C63D-44FD-ABCF-3BEA81891BED}" type="slidenum">
              <a:rPr lang="en-US" smtClean="0"/>
              <a:t>‹#›</a:t>
            </a:fld>
            <a:endParaRPr lang="en-US"/>
          </a:p>
        </p:txBody>
      </p:sp>
    </p:spTree>
    <p:extLst>
      <p:ext uri="{BB962C8B-B14F-4D97-AF65-F5344CB8AC3E}">
        <p14:creationId xmlns:p14="http://schemas.microsoft.com/office/powerpoint/2010/main" val="76688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690BC-FDC5-D612-8086-39E79D3D6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5B6907-8F7A-A47D-624A-D8DF05659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7A8E-FA49-8E74-CD8F-F6CC28152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7E984-57E5-445C-92B7-499DD10698F9}" type="datetimeFigureOut">
              <a:rPr lang="en-US" smtClean="0"/>
              <a:t>3/14/2026</a:t>
            </a:fld>
            <a:endParaRPr lang="en-US"/>
          </a:p>
        </p:txBody>
      </p:sp>
      <p:sp>
        <p:nvSpPr>
          <p:cNvPr id="5" name="Footer Placeholder 4">
            <a:extLst>
              <a:ext uri="{FF2B5EF4-FFF2-40B4-BE49-F238E27FC236}">
                <a16:creationId xmlns:a16="http://schemas.microsoft.com/office/drawing/2014/main" id="{3910442B-DB58-2098-F99E-CB84FA81D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30C381-0588-986B-E538-904003EEC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A0A72-C63D-44FD-ABCF-3BEA81891BED}" type="slidenum">
              <a:rPr lang="en-US" smtClean="0"/>
              <a:t>‹#›</a:t>
            </a:fld>
            <a:endParaRPr lang="en-US"/>
          </a:p>
        </p:txBody>
      </p:sp>
    </p:spTree>
    <p:extLst>
      <p:ext uri="{BB962C8B-B14F-4D97-AF65-F5344CB8AC3E}">
        <p14:creationId xmlns:p14="http://schemas.microsoft.com/office/powerpoint/2010/main" val="171679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748DD6-2816-F1FC-8B03-8989F721AAE6}"/>
              </a:ext>
            </a:extLst>
          </p:cNvPr>
          <p:cNvSpPr txBox="1"/>
          <p:nvPr/>
        </p:nvSpPr>
        <p:spPr>
          <a:xfrm>
            <a:off x="531356" y="1921527"/>
            <a:ext cx="6686190" cy="2682273"/>
          </a:xfrm>
          <a:prstGeom prst="rect">
            <a:avLst/>
          </a:prstGeom>
          <a:noFill/>
        </p:spPr>
        <p:txBody>
          <a:bodyPr wrap="square">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ar-SA" sz="4400" b="1" dirty="0">
                <a:effectLst/>
                <a:latin typeface="Calibri" panose="020F0502020204030204" pitchFamily="34" charset="0"/>
                <a:ea typeface="Calibri" panose="020F0502020204030204" pitchFamily="34" charset="0"/>
                <a:cs typeface="B Titr" panose="00000700000000000000" pitchFamily="2" charset="-78"/>
              </a:rPr>
              <a:t>آیین نامه شوراهای بررسی موارد خاص وزارت علوم، تحقیقات و فناوری</a:t>
            </a:r>
            <a:r>
              <a:rPr lang="fa-IR" sz="4400" b="1" dirty="0">
                <a:latin typeface="Calibri" panose="020F0502020204030204" pitchFamily="34" charset="0"/>
                <a:ea typeface="Calibri" panose="020F0502020204030204" pitchFamily="34" charset="0"/>
                <a:cs typeface="B Titr" panose="00000700000000000000" pitchFamily="2" charset="-78"/>
              </a:rPr>
              <a:t> ( سال 1399)</a:t>
            </a:r>
            <a:endParaRPr lang="fa-IR" sz="4400" b="1" dirty="0">
              <a:effectLst/>
              <a:latin typeface="Calibri" panose="020F0502020204030204" pitchFamily="34" charset="0"/>
              <a:ea typeface="Calibri" panose="020F0502020204030204" pitchFamily="34" charset="0"/>
              <a:cs typeface="B Titr" panose="00000700000000000000" pitchFamily="2" charset="-78"/>
            </a:endParaRPr>
          </a:p>
        </p:txBody>
      </p:sp>
      <p:sp>
        <p:nvSpPr>
          <p:cNvPr id="6" name="TextBox 5">
            <a:extLst>
              <a:ext uri="{FF2B5EF4-FFF2-40B4-BE49-F238E27FC236}">
                <a16:creationId xmlns:a16="http://schemas.microsoft.com/office/drawing/2014/main" id="{5DD8C79F-F02B-000C-8AD5-87E52283CA8D}"/>
              </a:ext>
            </a:extLst>
          </p:cNvPr>
          <p:cNvSpPr txBox="1"/>
          <p:nvPr/>
        </p:nvSpPr>
        <p:spPr>
          <a:xfrm>
            <a:off x="1224247" y="5495803"/>
            <a:ext cx="5300408" cy="908864"/>
          </a:xfrm>
          <a:prstGeom prst="roundRect">
            <a:avLst>
              <a:gd name="adj" fmla="val 50000"/>
            </a:avLst>
          </a:prstGeom>
          <a:solidFill>
            <a:schemeClr val="accent6">
              <a:lumMod val="5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b="0" i="0" u="none" strike="noStrike" kern="0" cap="none" spc="0" normalizeH="0" baseline="0" noProof="0" dirty="0">
                <a:ln>
                  <a:noFill/>
                </a:ln>
                <a:solidFill>
                  <a:prstClr val="white"/>
                </a:solidFill>
                <a:effectLst/>
                <a:uLnTx/>
                <a:uFillTx/>
                <a:latin typeface="Sahel Black" panose="020B0603030804020204" pitchFamily="34" charset="-78"/>
                <a:cs typeface="B Titr" panose="00000700000000000000" pitchFamily="2" charset="-78"/>
              </a:rPr>
              <a:t>گردآوری شده در زمستان 1404</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kern="0" noProof="0" dirty="0">
                <a:solidFill>
                  <a:prstClr val="white"/>
                </a:solidFill>
                <a:latin typeface="Sahel Black" panose="020B0603030804020204" pitchFamily="34" charset="-78"/>
                <a:cs typeface="B Titr" panose="00000700000000000000" pitchFamily="2" charset="-78"/>
              </a:rPr>
              <a:t>توسط دبیرخانه کمیسیون موارد خاص دانشگاه رازی</a:t>
            </a:r>
            <a:endParaRPr kumimoji="0" lang="en-US" sz="3200" b="0" i="0" u="none" strike="noStrike" kern="0" cap="none" spc="0" normalizeH="0" baseline="0" noProof="0" dirty="0">
              <a:ln>
                <a:noFill/>
              </a:ln>
              <a:solidFill>
                <a:prstClr val="white"/>
              </a:solidFill>
              <a:effectLst/>
              <a:uLnTx/>
              <a:uFillTx/>
              <a:latin typeface="Sahel Black" panose="020B0603030804020204" pitchFamily="34" charset="-78"/>
              <a:cs typeface="B Titr" panose="00000700000000000000" pitchFamily="2" charset="-78"/>
            </a:endParaRPr>
          </a:p>
        </p:txBody>
      </p:sp>
      <p:sp>
        <p:nvSpPr>
          <p:cNvPr id="120" name="Rectangle: Top Corners Rounded 119">
            <a:extLst>
              <a:ext uri="{FF2B5EF4-FFF2-40B4-BE49-F238E27FC236}">
                <a16:creationId xmlns:a16="http://schemas.microsoft.com/office/drawing/2014/main" id="{4C3ECDEE-89C1-222D-6326-E845976389A8}"/>
              </a:ext>
            </a:extLst>
          </p:cNvPr>
          <p:cNvSpPr/>
          <p:nvPr/>
        </p:nvSpPr>
        <p:spPr>
          <a:xfrm>
            <a:off x="9194722" y="693542"/>
            <a:ext cx="2465922" cy="5808329"/>
          </a:xfrm>
          <a:prstGeom prst="round2SameRect">
            <a:avLst>
              <a:gd name="adj1" fmla="val 11388"/>
              <a:gd name="adj2" fmla="val 12318"/>
            </a:avLst>
          </a:prstGeom>
          <a:solidFill>
            <a:schemeClr val="accent6">
              <a:alpha val="71000"/>
            </a:schemeClr>
          </a:solidFill>
          <a:ln w="12700" cap="flat" cmpd="sng" algn="ctr">
            <a:solidFill>
              <a:sysClr val="window" lastClr="FFFFFF">
                <a:lumMod val="50000"/>
              </a:sysClr>
            </a:solidFill>
            <a:prstDash val="solid"/>
            <a:miter lim="800000"/>
          </a:ln>
          <a:effectLst/>
        </p:spPr>
        <p:txBody>
          <a:bodyPr rtlCol="1" anchor="ctr"/>
          <a:lstStyle/>
          <a:p>
            <a:pPr algn="ctr">
              <a:defRPr/>
            </a:pPr>
            <a:endParaRPr lang="fa-IR" kern="0" dirty="0">
              <a:solidFill>
                <a:prstClr val="white"/>
              </a:solidFill>
              <a:latin typeface="Aptos" panose="02110004020202020204"/>
              <a:cs typeface="B Titr"/>
            </a:endParaRPr>
          </a:p>
        </p:txBody>
      </p:sp>
      <p:pic>
        <p:nvPicPr>
          <p:cNvPr id="121" name="Picture 120">
            <a:extLst>
              <a:ext uri="{FF2B5EF4-FFF2-40B4-BE49-F238E27FC236}">
                <a16:creationId xmlns:a16="http://schemas.microsoft.com/office/drawing/2014/main" id="{362833C9-B128-18C1-1053-C9CB402D9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001" y="838386"/>
            <a:ext cx="1329363" cy="1616177"/>
          </a:xfrm>
          <a:prstGeom prst="rect">
            <a:avLst/>
          </a:prstGeom>
        </p:spPr>
      </p:pic>
      <p:pic>
        <p:nvPicPr>
          <p:cNvPr id="123" name="Picture 122">
            <a:extLst>
              <a:ext uri="{FF2B5EF4-FFF2-40B4-BE49-F238E27FC236}">
                <a16:creationId xmlns:a16="http://schemas.microsoft.com/office/drawing/2014/main" id="{99F2B6AC-BE72-6280-E5F3-561D9E7F5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674" y="2134591"/>
            <a:ext cx="3192657" cy="3192657"/>
          </a:xfrm>
          <a:prstGeom prst="rect">
            <a:avLst/>
          </a:prstGeom>
        </p:spPr>
      </p:pic>
      <p:grpSp>
        <p:nvGrpSpPr>
          <p:cNvPr id="449" name="Group 448">
            <a:extLst>
              <a:ext uri="{FF2B5EF4-FFF2-40B4-BE49-F238E27FC236}">
                <a16:creationId xmlns:a16="http://schemas.microsoft.com/office/drawing/2014/main" id="{C47EDFCF-7F3C-8688-D267-B02D2295DE9F}"/>
              </a:ext>
            </a:extLst>
          </p:cNvPr>
          <p:cNvGrpSpPr/>
          <p:nvPr/>
        </p:nvGrpSpPr>
        <p:grpSpPr>
          <a:xfrm>
            <a:off x="10035169" y="5097644"/>
            <a:ext cx="785026" cy="1066814"/>
            <a:chOff x="4708260" y="456723"/>
            <a:chExt cx="659554" cy="896303"/>
          </a:xfrm>
        </p:grpSpPr>
        <p:sp>
          <p:nvSpPr>
            <p:cNvPr id="450" name="Freeform: Shape 449">
              <a:extLst>
                <a:ext uri="{FF2B5EF4-FFF2-40B4-BE49-F238E27FC236}">
                  <a16:creationId xmlns:a16="http://schemas.microsoft.com/office/drawing/2014/main" id="{12984DAA-0DE7-E8E8-0109-D94C707366AC}"/>
                </a:ext>
              </a:extLst>
            </p:cNvPr>
            <p:cNvSpPr/>
            <p:nvPr/>
          </p:nvSpPr>
          <p:spPr>
            <a:xfrm>
              <a:off x="4803934" y="523398"/>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4286" y="9049"/>
                    <a:pt x="14764" y="8096"/>
                    <a:pt x="7144" y="9049"/>
                  </a:cubicBezTo>
                  <a:cubicBezTo>
                    <a:pt x="8096" y="7144"/>
                    <a:pt x="9049" y="7144"/>
                    <a:pt x="1095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1" name="Freeform: Shape 450">
              <a:extLst>
                <a:ext uri="{FF2B5EF4-FFF2-40B4-BE49-F238E27FC236}">
                  <a16:creationId xmlns:a16="http://schemas.microsoft.com/office/drawing/2014/main" id="{0C27B69F-E107-E8FF-16A9-071E19A25F14}"/>
                </a:ext>
              </a:extLst>
            </p:cNvPr>
            <p:cNvSpPr/>
            <p:nvPr/>
          </p:nvSpPr>
          <p:spPr>
            <a:xfrm>
              <a:off x="4767739" y="499938"/>
              <a:ext cx="600075" cy="771525"/>
            </a:xfrm>
            <a:custGeom>
              <a:avLst/>
              <a:gdLst>
                <a:gd name="connsiteX0" fmla="*/ 29051 w 600075"/>
                <a:gd name="connsiteY0" fmla="*/ 761172 h 771525"/>
                <a:gd name="connsiteX1" fmla="*/ 390049 w 600075"/>
                <a:gd name="connsiteY1" fmla="*/ 742122 h 771525"/>
                <a:gd name="connsiteX2" fmla="*/ 549116 w 600075"/>
                <a:gd name="connsiteY2" fmla="*/ 753552 h 771525"/>
                <a:gd name="connsiteX3" fmla="*/ 571976 w 600075"/>
                <a:gd name="connsiteY3" fmla="*/ 686877 h 771525"/>
                <a:gd name="connsiteX4" fmla="*/ 572929 w 600075"/>
                <a:gd name="connsiteY4" fmla="*/ 574482 h 771525"/>
                <a:gd name="connsiteX5" fmla="*/ 570071 w 600075"/>
                <a:gd name="connsiteY5" fmla="*/ 494472 h 771525"/>
                <a:gd name="connsiteX6" fmla="*/ 572929 w 600075"/>
                <a:gd name="connsiteY6" fmla="*/ 486852 h 771525"/>
                <a:gd name="connsiteX7" fmla="*/ 571976 w 600075"/>
                <a:gd name="connsiteY7" fmla="*/ 500187 h 771525"/>
                <a:gd name="connsiteX8" fmla="*/ 585311 w 600075"/>
                <a:gd name="connsiteY8" fmla="*/ 296352 h 771525"/>
                <a:gd name="connsiteX9" fmla="*/ 586264 w 600075"/>
                <a:gd name="connsiteY9" fmla="*/ 246822 h 771525"/>
                <a:gd name="connsiteX10" fmla="*/ 575786 w 600075"/>
                <a:gd name="connsiteY10" fmla="*/ 138237 h 771525"/>
                <a:gd name="connsiteX11" fmla="*/ 558641 w 600075"/>
                <a:gd name="connsiteY11" fmla="*/ 62037 h 771525"/>
                <a:gd name="connsiteX12" fmla="*/ 451009 w 600075"/>
                <a:gd name="connsiteY12" fmla="*/ 48702 h 771525"/>
                <a:gd name="connsiteX13" fmla="*/ 448151 w 600075"/>
                <a:gd name="connsiteY13" fmla="*/ 45844 h 771525"/>
                <a:gd name="connsiteX14" fmla="*/ 454819 w 600075"/>
                <a:gd name="connsiteY14" fmla="*/ 40129 h 771525"/>
                <a:gd name="connsiteX15" fmla="*/ 453866 w 600075"/>
                <a:gd name="connsiteY15" fmla="*/ 38224 h 771525"/>
                <a:gd name="connsiteX16" fmla="*/ 434816 w 600075"/>
                <a:gd name="connsiteY16" fmla="*/ 43939 h 771525"/>
                <a:gd name="connsiteX17" fmla="*/ 380524 w 600075"/>
                <a:gd name="connsiteY17" fmla="*/ 40129 h 771525"/>
                <a:gd name="connsiteX18" fmla="*/ 316706 w 600075"/>
                <a:gd name="connsiteY18" fmla="*/ 31557 h 771525"/>
                <a:gd name="connsiteX19" fmla="*/ 318611 w 600075"/>
                <a:gd name="connsiteY19" fmla="*/ 25842 h 771525"/>
                <a:gd name="connsiteX20" fmla="*/ 282416 w 600075"/>
                <a:gd name="connsiteY20" fmla="*/ 32509 h 771525"/>
                <a:gd name="connsiteX21" fmla="*/ 289084 w 600075"/>
                <a:gd name="connsiteY21" fmla="*/ 28699 h 771525"/>
                <a:gd name="connsiteX22" fmla="*/ 254794 w 600075"/>
                <a:gd name="connsiteY22" fmla="*/ 29652 h 771525"/>
                <a:gd name="connsiteX23" fmla="*/ 265271 w 600075"/>
                <a:gd name="connsiteY23" fmla="*/ 27747 h 771525"/>
                <a:gd name="connsiteX24" fmla="*/ 225266 w 600075"/>
                <a:gd name="connsiteY24" fmla="*/ 27747 h 771525"/>
                <a:gd name="connsiteX25" fmla="*/ 251936 w 600075"/>
                <a:gd name="connsiteY25" fmla="*/ 23937 h 771525"/>
                <a:gd name="connsiteX26" fmla="*/ 197644 w 600075"/>
                <a:gd name="connsiteY26" fmla="*/ 28699 h 771525"/>
                <a:gd name="connsiteX27" fmla="*/ 187166 w 600075"/>
                <a:gd name="connsiteY27" fmla="*/ 26794 h 771525"/>
                <a:gd name="connsiteX28" fmla="*/ 61436 w 600075"/>
                <a:gd name="connsiteY28" fmla="*/ 31557 h 771525"/>
                <a:gd name="connsiteX29" fmla="*/ 82391 w 600075"/>
                <a:gd name="connsiteY29" fmla="*/ 26794 h 771525"/>
                <a:gd name="connsiteX30" fmla="*/ 78581 w 600075"/>
                <a:gd name="connsiteY30" fmla="*/ 24889 h 771525"/>
                <a:gd name="connsiteX31" fmla="*/ 128111 w 600075"/>
                <a:gd name="connsiteY31" fmla="*/ 18222 h 771525"/>
                <a:gd name="connsiteX32" fmla="*/ 501491 w 600075"/>
                <a:gd name="connsiteY32" fmla="*/ 36319 h 771525"/>
                <a:gd name="connsiteX33" fmla="*/ 601504 w 600075"/>
                <a:gd name="connsiteY33" fmla="*/ 248727 h 771525"/>
                <a:gd name="connsiteX34" fmla="*/ 591026 w 600075"/>
                <a:gd name="connsiteY34" fmla="*/ 451609 h 771525"/>
                <a:gd name="connsiteX35" fmla="*/ 578644 w 600075"/>
                <a:gd name="connsiteY35" fmla="*/ 735454 h 771525"/>
                <a:gd name="connsiteX36" fmla="*/ 386239 w 600075"/>
                <a:gd name="connsiteY36" fmla="*/ 755457 h 771525"/>
                <a:gd name="connsiteX37" fmla="*/ 7144 w 600075"/>
                <a:gd name="connsiteY37" fmla="*/ 770697 h 771525"/>
                <a:gd name="connsiteX38" fmla="*/ 29051 w 600075"/>
                <a:gd name="connsiteY38" fmla="*/ 76117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0075" h="771525">
                  <a:moveTo>
                    <a:pt x="29051" y="761172"/>
                  </a:moveTo>
                  <a:cubicBezTo>
                    <a:pt x="50959" y="753552"/>
                    <a:pt x="390049" y="737359"/>
                    <a:pt x="390049" y="742122"/>
                  </a:cubicBezTo>
                  <a:cubicBezTo>
                    <a:pt x="394811" y="744979"/>
                    <a:pt x="542449" y="758314"/>
                    <a:pt x="549116" y="753552"/>
                  </a:cubicBezTo>
                  <a:cubicBezTo>
                    <a:pt x="568166" y="740217"/>
                    <a:pt x="561499" y="696402"/>
                    <a:pt x="571976" y="686877"/>
                  </a:cubicBezTo>
                  <a:cubicBezTo>
                    <a:pt x="573881" y="642109"/>
                    <a:pt x="572929" y="611629"/>
                    <a:pt x="572929" y="574482"/>
                  </a:cubicBezTo>
                  <a:cubicBezTo>
                    <a:pt x="577691" y="575434"/>
                    <a:pt x="568166" y="509712"/>
                    <a:pt x="570071" y="494472"/>
                  </a:cubicBezTo>
                  <a:cubicBezTo>
                    <a:pt x="572929" y="497329"/>
                    <a:pt x="573881" y="495424"/>
                    <a:pt x="572929" y="486852"/>
                  </a:cubicBezTo>
                  <a:cubicBezTo>
                    <a:pt x="571976" y="490662"/>
                    <a:pt x="571976" y="495424"/>
                    <a:pt x="571976" y="500187"/>
                  </a:cubicBezTo>
                  <a:cubicBezTo>
                    <a:pt x="606266" y="459229"/>
                    <a:pt x="546259" y="323974"/>
                    <a:pt x="585311" y="296352"/>
                  </a:cubicBezTo>
                  <a:cubicBezTo>
                    <a:pt x="582454" y="303019"/>
                    <a:pt x="589121" y="256347"/>
                    <a:pt x="586264" y="246822"/>
                  </a:cubicBezTo>
                  <a:cubicBezTo>
                    <a:pt x="585311" y="235392"/>
                    <a:pt x="584359" y="188719"/>
                    <a:pt x="575786" y="138237"/>
                  </a:cubicBezTo>
                  <a:cubicBezTo>
                    <a:pt x="572929" y="118234"/>
                    <a:pt x="570071" y="71562"/>
                    <a:pt x="558641" y="62037"/>
                  </a:cubicBezTo>
                  <a:cubicBezTo>
                    <a:pt x="545306" y="51559"/>
                    <a:pt x="454819" y="43939"/>
                    <a:pt x="451009" y="48702"/>
                  </a:cubicBezTo>
                  <a:cubicBezTo>
                    <a:pt x="452914" y="45844"/>
                    <a:pt x="451961" y="44892"/>
                    <a:pt x="448151" y="45844"/>
                  </a:cubicBezTo>
                  <a:cubicBezTo>
                    <a:pt x="450056" y="43939"/>
                    <a:pt x="452914" y="42034"/>
                    <a:pt x="454819" y="40129"/>
                  </a:cubicBezTo>
                  <a:cubicBezTo>
                    <a:pt x="450056" y="40129"/>
                    <a:pt x="450056" y="40129"/>
                    <a:pt x="453866" y="38224"/>
                  </a:cubicBezTo>
                  <a:cubicBezTo>
                    <a:pt x="449104" y="38224"/>
                    <a:pt x="442436" y="44892"/>
                    <a:pt x="434816" y="43939"/>
                  </a:cubicBezTo>
                  <a:cubicBezTo>
                    <a:pt x="435769" y="43939"/>
                    <a:pt x="376714" y="35367"/>
                    <a:pt x="380524" y="40129"/>
                  </a:cubicBezTo>
                  <a:cubicBezTo>
                    <a:pt x="356711" y="22032"/>
                    <a:pt x="346234" y="44892"/>
                    <a:pt x="316706" y="31557"/>
                  </a:cubicBezTo>
                  <a:cubicBezTo>
                    <a:pt x="330041" y="32509"/>
                    <a:pt x="314801" y="28699"/>
                    <a:pt x="318611" y="25842"/>
                  </a:cubicBezTo>
                  <a:cubicBezTo>
                    <a:pt x="307181" y="22984"/>
                    <a:pt x="292894" y="35367"/>
                    <a:pt x="282416" y="32509"/>
                  </a:cubicBezTo>
                  <a:cubicBezTo>
                    <a:pt x="282416" y="32509"/>
                    <a:pt x="287179" y="29652"/>
                    <a:pt x="289084" y="28699"/>
                  </a:cubicBezTo>
                  <a:cubicBezTo>
                    <a:pt x="277654" y="22032"/>
                    <a:pt x="271939" y="28699"/>
                    <a:pt x="254794" y="29652"/>
                  </a:cubicBezTo>
                  <a:cubicBezTo>
                    <a:pt x="258604" y="29652"/>
                    <a:pt x="261461" y="29652"/>
                    <a:pt x="265271" y="27747"/>
                  </a:cubicBezTo>
                  <a:cubicBezTo>
                    <a:pt x="251936" y="26794"/>
                    <a:pt x="246221" y="28699"/>
                    <a:pt x="225266" y="27747"/>
                  </a:cubicBezTo>
                  <a:cubicBezTo>
                    <a:pt x="217646" y="27747"/>
                    <a:pt x="250031" y="26794"/>
                    <a:pt x="251936" y="23937"/>
                  </a:cubicBezTo>
                  <a:cubicBezTo>
                    <a:pt x="235744" y="22984"/>
                    <a:pt x="199549" y="26794"/>
                    <a:pt x="197644" y="28699"/>
                  </a:cubicBezTo>
                  <a:cubicBezTo>
                    <a:pt x="195739" y="24889"/>
                    <a:pt x="192881" y="24889"/>
                    <a:pt x="187166" y="26794"/>
                  </a:cubicBezTo>
                  <a:cubicBezTo>
                    <a:pt x="166211" y="31557"/>
                    <a:pt x="84296" y="14412"/>
                    <a:pt x="61436" y="31557"/>
                  </a:cubicBezTo>
                  <a:cubicBezTo>
                    <a:pt x="64294" y="30604"/>
                    <a:pt x="83344" y="25842"/>
                    <a:pt x="82391" y="26794"/>
                  </a:cubicBezTo>
                  <a:cubicBezTo>
                    <a:pt x="77629" y="26794"/>
                    <a:pt x="78581" y="23937"/>
                    <a:pt x="78581" y="24889"/>
                  </a:cubicBezTo>
                  <a:cubicBezTo>
                    <a:pt x="87154" y="20127"/>
                    <a:pt x="118586" y="18222"/>
                    <a:pt x="128111" y="18222"/>
                  </a:cubicBezTo>
                  <a:cubicBezTo>
                    <a:pt x="166211" y="-10353"/>
                    <a:pt x="412909" y="23937"/>
                    <a:pt x="501491" y="36319"/>
                  </a:cubicBezTo>
                  <a:cubicBezTo>
                    <a:pt x="611029" y="51559"/>
                    <a:pt x="598646" y="132522"/>
                    <a:pt x="601504" y="248727"/>
                  </a:cubicBezTo>
                  <a:cubicBezTo>
                    <a:pt x="603409" y="327784"/>
                    <a:pt x="598646" y="383982"/>
                    <a:pt x="591026" y="451609"/>
                  </a:cubicBezTo>
                  <a:cubicBezTo>
                    <a:pt x="582454" y="534477"/>
                    <a:pt x="611981" y="664969"/>
                    <a:pt x="578644" y="735454"/>
                  </a:cubicBezTo>
                  <a:cubicBezTo>
                    <a:pt x="548164" y="798319"/>
                    <a:pt x="467201" y="757362"/>
                    <a:pt x="386239" y="755457"/>
                  </a:cubicBezTo>
                  <a:cubicBezTo>
                    <a:pt x="265271" y="751647"/>
                    <a:pt x="130969" y="750694"/>
                    <a:pt x="7144" y="770697"/>
                  </a:cubicBezTo>
                  <a:cubicBezTo>
                    <a:pt x="13811" y="764982"/>
                    <a:pt x="20479" y="762124"/>
                    <a:pt x="29051" y="761172"/>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2" name="Freeform: Shape 451">
              <a:extLst>
                <a:ext uri="{FF2B5EF4-FFF2-40B4-BE49-F238E27FC236}">
                  <a16:creationId xmlns:a16="http://schemas.microsoft.com/office/drawing/2014/main" id="{EBCF3796-0A74-C5D7-2FF4-DF3CC5350F43}"/>
                </a:ext>
              </a:extLst>
            </p:cNvPr>
            <p:cNvSpPr/>
            <p:nvPr/>
          </p:nvSpPr>
          <p:spPr>
            <a:xfrm>
              <a:off x="4815364" y="521493"/>
              <a:ext cx="9525" cy="9525"/>
            </a:xfrm>
            <a:custGeom>
              <a:avLst/>
              <a:gdLst>
                <a:gd name="connsiteX0" fmla="*/ 7144 w 9525"/>
                <a:gd name="connsiteY0" fmla="*/ 7144 h 9525"/>
                <a:gd name="connsiteX1" fmla="*/ 10001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9049" y="8096"/>
                    <a:pt x="13811" y="7144"/>
                    <a:pt x="10001" y="10001"/>
                  </a:cubicBezTo>
                  <a:cubicBezTo>
                    <a:pt x="10001" y="8096"/>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3" name="Freeform: Shape 452">
              <a:extLst>
                <a:ext uri="{FF2B5EF4-FFF2-40B4-BE49-F238E27FC236}">
                  <a16:creationId xmlns:a16="http://schemas.microsoft.com/office/drawing/2014/main" id="{E859FBE6-C28C-85EA-75F1-FC8034647A32}"/>
                </a:ext>
              </a:extLst>
            </p:cNvPr>
            <p:cNvSpPr/>
            <p:nvPr/>
          </p:nvSpPr>
          <p:spPr>
            <a:xfrm>
              <a:off x="4946491" y="518435"/>
              <a:ext cx="9525" cy="9525"/>
            </a:xfrm>
            <a:custGeom>
              <a:avLst/>
              <a:gdLst>
                <a:gd name="connsiteX0" fmla="*/ 8414 w 9525"/>
                <a:gd name="connsiteY0" fmla="*/ 7344 h 9525"/>
                <a:gd name="connsiteX1" fmla="*/ 8414 w 9525"/>
                <a:gd name="connsiteY1" fmla="*/ 7344 h 9525"/>
              </a:gdLst>
              <a:ahLst/>
              <a:cxnLst>
                <a:cxn ang="0">
                  <a:pos x="connsiteX0" y="connsiteY0"/>
                </a:cxn>
                <a:cxn ang="0">
                  <a:pos x="connsiteX1" y="connsiteY1"/>
                </a:cxn>
              </a:cxnLst>
              <a:rect l="l" t="t" r="r" b="b"/>
              <a:pathLst>
                <a:path w="9525" h="9525">
                  <a:moveTo>
                    <a:pt x="8414" y="7344"/>
                  </a:moveTo>
                  <a:cubicBezTo>
                    <a:pt x="8414" y="6392"/>
                    <a:pt x="5556" y="9249"/>
                    <a:pt x="8414" y="73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4" name="Freeform: Shape 453">
              <a:extLst>
                <a:ext uri="{FF2B5EF4-FFF2-40B4-BE49-F238E27FC236}">
                  <a16:creationId xmlns:a16="http://schemas.microsoft.com/office/drawing/2014/main" id="{2F15E611-3E30-E8FB-643C-5300C5A249E4}"/>
                </a:ext>
              </a:extLst>
            </p:cNvPr>
            <p:cNvSpPr/>
            <p:nvPr/>
          </p:nvSpPr>
          <p:spPr>
            <a:xfrm>
              <a:off x="4966811" y="519588"/>
              <a:ext cx="19050" cy="9525"/>
            </a:xfrm>
            <a:custGeom>
              <a:avLst/>
              <a:gdLst>
                <a:gd name="connsiteX0" fmla="*/ 18574 w 19050"/>
                <a:gd name="connsiteY0" fmla="*/ 7144 h 9525"/>
                <a:gd name="connsiteX1" fmla="*/ 7144 w 19050"/>
                <a:gd name="connsiteY1" fmla="*/ 9049 h 9525"/>
                <a:gd name="connsiteX2" fmla="*/ 18574 w 19050"/>
                <a:gd name="connsiteY2" fmla="*/ 7144 h 9525"/>
              </a:gdLst>
              <a:ahLst/>
              <a:cxnLst>
                <a:cxn ang="0">
                  <a:pos x="connsiteX0" y="connsiteY0"/>
                </a:cxn>
                <a:cxn ang="0">
                  <a:pos x="connsiteX1" y="connsiteY1"/>
                </a:cxn>
                <a:cxn ang="0">
                  <a:pos x="connsiteX2" y="connsiteY2"/>
                </a:cxn>
              </a:cxnLst>
              <a:rect l="l" t="t" r="r" b="b"/>
              <a:pathLst>
                <a:path w="19050" h="9525">
                  <a:moveTo>
                    <a:pt x="18574" y="7144"/>
                  </a:moveTo>
                  <a:cubicBezTo>
                    <a:pt x="18574" y="8096"/>
                    <a:pt x="11906" y="9049"/>
                    <a:pt x="7144" y="9049"/>
                  </a:cubicBezTo>
                  <a:lnTo>
                    <a:pt x="18574"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5" name="Freeform: Shape 454">
              <a:extLst>
                <a:ext uri="{FF2B5EF4-FFF2-40B4-BE49-F238E27FC236}">
                  <a16:creationId xmlns:a16="http://schemas.microsoft.com/office/drawing/2014/main" id="{21A3670C-33F9-6115-BE46-59E4ADCF1D16}"/>
                </a:ext>
              </a:extLst>
            </p:cNvPr>
            <p:cNvSpPr/>
            <p:nvPr/>
          </p:nvSpPr>
          <p:spPr>
            <a:xfrm>
              <a:off x="5004911" y="523398"/>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11906" y="8096"/>
                    <a:pt x="10954" y="8096"/>
                    <a:pt x="7144" y="8096"/>
                  </a:cubicBezTo>
                  <a:cubicBezTo>
                    <a:pt x="7144" y="8096"/>
                    <a:pt x="8096" y="8096"/>
                    <a:pt x="9049"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6" name="Freeform: Shape 455">
              <a:extLst>
                <a:ext uri="{FF2B5EF4-FFF2-40B4-BE49-F238E27FC236}">
                  <a16:creationId xmlns:a16="http://schemas.microsoft.com/office/drawing/2014/main" id="{54C55B0B-714E-D9DE-8172-1C2DCA101AA9}"/>
                </a:ext>
              </a:extLst>
            </p:cNvPr>
            <p:cNvSpPr/>
            <p:nvPr/>
          </p:nvSpPr>
          <p:spPr>
            <a:xfrm>
              <a:off x="5008721" y="521493"/>
              <a:ext cx="19050" cy="9525"/>
            </a:xfrm>
            <a:custGeom>
              <a:avLst/>
              <a:gdLst>
                <a:gd name="connsiteX0" fmla="*/ 7144 w 19050"/>
                <a:gd name="connsiteY0" fmla="*/ 7144 h 9525"/>
                <a:gd name="connsiteX1" fmla="*/ 11906 w 19050"/>
                <a:gd name="connsiteY1" fmla="*/ 8096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cubicBezTo>
                    <a:pt x="10001" y="7144"/>
                    <a:pt x="10954" y="8096"/>
                    <a:pt x="11906" y="8096"/>
                  </a:cubicBezTo>
                  <a:cubicBezTo>
                    <a:pt x="11906" y="8096"/>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7" name="Freeform: Shape 456">
              <a:extLst>
                <a:ext uri="{FF2B5EF4-FFF2-40B4-BE49-F238E27FC236}">
                  <a16:creationId xmlns:a16="http://schemas.microsoft.com/office/drawing/2014/main" id="{C600609C-2391-A801-EE2D-CA42B000F76C}"/>
                </a:ext>
              </a:extLst>
            </p:cNvPr>
            <p:cNvSpPr/>
            <p:nvPr/>
          </p:nvSpPr>
          <p:spPr>
            <a:xfrm>
              <a:off x="5071480" y="527208"/>
              <a:ext cx="19050" cy="9525"/>
            </a:xfrm>
            <a:custGeom>
              <a:avLst/>
              <a:gdLst>
                <a:gd name="connsiteX0" fmla="*/ 7250 w 19050"/>
                <a:gd name="connsiteY0" fmla="*/ 7144 h 9525"/>
                <a:gd name="connsiteX1" fmla="*/ 12965 w 19050"/>
                <a:gd name="connsiteY1" fmla="*/ 8096 h 9525"/>
                <a:gd name="connsiteX2" fmla="*/ 7250 w 19050"/>
                <a:gd name="connsiteY2" fmla="*/ 7144 h 9525"/>
              </a:gdLst>
              <a:ahLst/>
              <a:cxnLst>
                <a:cxn ang="0">
                  <a:pos x="connsiteX0" y="connsiteY0"/>
                </a:cxn>
                <a:cxn ang="0">
                  <a:pos x="connsiteX1" y="connsiteY1"/>
                </a:cxn>
                <a:cxn ang="0">
                  <a:pos x="connsiteX2" y="connsiteY2"/>
                </a:cxn>
              </a:cxnLst>
              <a:rect l="l" t="t" r="r" b="b"/>
              <a:pathLst>
                <a:path w="19050" h="9525">
                  <a:moveTo>
                    <a:pt x="7250" y="7144"/>
                  </a:moveTo>
                  <a:cubicBezTo>
                    <a:pt x="9155" y="7144"/>
                    <a:pt x="12013" y="7144"/>
                    <a:pt x="12965" y="8096"/>
                  </a:cubicBezTo>
                  <a:cubicBezTo>
                    <a:pt x="12013" y="7144"/>
                    <a:pt x="6298" y="9049"/>
                    <a:pt x="7250"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8" name="Freeform: Shape 457">
              <a:extLst>
                <a:ext uri="{FF2B5EF4-FFF2-40B4-BE49-F238E27FC236}">
                  <a16:creationId xmlns:a16="http://schemas.microsoft.com/office/drawing/2014/main" id="{0B95AC2D-F205-50F6-7BD2-3D2764DDC23D}"/>
                </a:ext>
              </a:extLst>
            </p:cNvPr>
            <p:cNvSpPr/>
            <p:nvPr/>
          </p:nvSpPr>
          <p:spPr>
            <a:xfrm>
              <a:off x="5100161" y="52911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11906" y="7144"/>
                    <a:pt x="9049"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59" name="Freeform: Shape 458">
              <a:extLst>
                <a:ext uri="{FF2B5EF4-FFF2-40B4-BE49-F238E27FC236}">
                  <a16:creationId xmlns:a16="http://schemas.microsoft.com/office/drawing/2014/main" id="{77BE8EFF-0E6D-74CD-B438-E410E866ACBD}"/>
                </a:ext>
              </a:extLst>
            </p:cNvPr>
            <p:cNvSpPr/>
            <p:nvPr/>
          </p:nvSpPr>
          <p:spPr>
            <a:xfrm>
              <a:off x="5343049" y="848040"/>
              <a:ext cx="9525" cy="9525"/>
            </a:xfrm>
            <a:custGeom>
              <a:avLst/>
              <a:gdLst>
                <a:gd name="connsiteX0" fmla="*/ 7144 w 9525"/>
                <a:gd name="connsiteY0" fmla="*/ 10162 h 9525"/>
                <a:gd name="connsiteX1" fmla="*/ 7144 w 9525"/>
                <a:gd name="connsiteY1" fmla="*/ 10162 h 9525"/>
              </a:gdLst>
              <a:ahLst/>
              <a:cxnLst>
                <a:cxn ang="0">
                  <a:pos x="connsiteX0" y="connsiteY0"/>
                </a:cxn>
                <a:cxn ang="0">
                  <a:pos x="connsiteX1" y="connsiteY1"/>
                </a:cxn>
              </a:cxnLst>
              <a:rect l="l" t="t" r="r" b="b"/>
              <a:pathLst>
                <a:path w="9525" h="9525">
                  <a:moveTo>
                    <a:pt x="7144" y="10162"/>
                  </a:moveTo>
                  <a:cubicBezTo>
                    <a:pt x="8096" y="4447"/>
                    <a:pt x="7144" y="8257"/>
                    <a:pt x="7144" y="10162"/>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0" name="Freeform: Shape 459">
              <a:extLst>
                <a:ext uri="{FF2B5EF4-FFF2-40B4-BE49-F238E27FC236}">
                  <a16:creationId xmlns:a16="http://schemas.microsoft.com/office/drawing/2014/main" id="{B8D30827-EC9B-97C8-46C2-DF6F3E3998C4}"/>
                </a:ext>
              </a:extLst>
            </p:cNvPr>
            <p:cNvSpPr/>
            <p:nvPr/>
          </p:nvSpPr>
          <p:spPr>
            <a:xfrm>
              <a:off x="5330666" y="1084421"/>
              <a:ext cx="9525" cy="9525"/>
            </a:xfrm>
            <a:custGeom>
              <a:avLst/>
              <a:gdLst>
                <a:gd name="connsiteX0" fmla="*/ 8096 w 9525"/>
                <a:gd name="connsiteY0" fmla="*/ 7144 h 9525"/>
                <a:gd name="connsiteX1" fmla="*/ 7144 w 9525"/>
                <a:gd name="connsiteY1" fmla="*/ 10001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10001"/>
                    <a:pt x="7144" y="9049"/>
                    <a:pt x="7144" y="10001"/>
                  </a:cubicBezTo>
                  <a:cubicBezTo>
                    <a:pt x="7144" y="6191"/>
                    <a:pt x="8096" y="10001"/>
                    <a:pt x="8096"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1" name="Freeform: Shape 460">
              <a:extLst>
                <a:ext uri="{FF2B5EF4-FFF2-40B4-BE49-F238E27FC236}">
                  <a16:creationId xmlns:a16="http://schemas.microsoft.com/office/drawing/2014/main" id="{4E880123-F84D-F734-AFAF-891A9B1AC85E}"/>
                </a:ext>
              </a:extLst>
            </p:cNvPr>
            <p:cNvSpPr/>
            <p:nvPr/>
          </p:nvSpPr>
          <p:spPr>
            <a:xfrm>
              <a:off x="5324951" y="1209304"/>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8096" y="7990"/>
                    <a:pt x="10954" y="6085"/>
                    <a:pt x="7144" y="799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2" name="Freeform: Shape 461">
              <a:extLst>
                <a:ext uri="{FF2B5EF4-FFF2-40B4-BE49-F238E27FC236}">
                  <a16:creationId xmlns:a16="http://schemas.microsoft.com/office/drawing/2014/main" id="{00160DDB-0F0F-DFDB-2F60-66095B24D596}"/>
                </a:ext>
              </a:extLst>
            </p:cNvPr>
            <p:cNvSpPr/>
            <p:nvPr/>
          </p:nvSpPr>
          <p:spPr>
            <a:xfrm>
              <a:off x="4824995" y="500538"/>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8943" y="7144"/>
                    <a:pt x="8943" y="8096"/>
                    <a:pt x="7990" y="904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3" name="Freeform: Shape 462">
              <a:extLst>
                <a:ext uri="{FF2B5EF4-FFF2-40B4-BE49-F238E27FC236}">
                  <a16:creationId xmlns:a16="http://schemas.microsoft.com/office/drawing/2014/main" id="{976D5B12-A819-CCD4-3D56-8F81D3F78E0D}"/>
                </a:ext>
              </a:extLst>
            </p:cNvPr>
            <p:cNvSpPr/>
            <p:nvPr/>
          </p:nvSpPr>
          <p:spPr>
            <a:xfrm>
              <a:off x="4778074" y="508158"/>
              <a:ext cx="57150" cy="781050"/>
            </a:xfrm>
            <a:custGeom>
              <a:avLst/>
              <a:gdLst>
                <a:gd name="connsiteX0" fmla="*/ 27288 w 57150"/>
                <a:gd name="connsiteY0" fmla="*/ 780574 h 781050"/>
                <a:gd name="connsiteX1" fmla="*/ 14906 w 57150"/>
                <a:gd name="connsiteY1" fmla="*/ 551974 h 781050"/>
                <a:gd name="connsiteX2" fmla="*/ 8238 w 57150"/>
                <a:gd name="connsiteY2" fmla="*/ 424339 h 781050"/>
                <a:gd name="connsiteX3" fmla="*/ 11096 w 57150"/>
                <a:gd name="connsiteY3" fmla="*/ 421481 h 781050"/>
                <a:gd name="connsiteX4" fmla="*/ 11096 w 57150"/>
                <a:gd name="connsiteY4" fmla="*/ 427196 h 781050"/>
                <a:gd name="connsiteX5" fmla="*/ 15858 w 57150"/>
                <a:gd name="connsiteY5" fmla="*/ 313849 h 781050"/>
                <a:gd name="connsiteX6" fmla="*/ 21573 w 57150"/>
                <a:gd name="connsiteY6" fmla="*/ 175736 h 781050"/>
                <a:gd name="connsiteX7" fmla="*/ 30146 w 57150"/>
                <a:gd name="connsiteY7" fmla="*/ 177641 h 781050"/>
                <a:gd name="connsiteX8" fmla="*/ 33003 w 57150"/>
                <a:gd name="connsiteY8" fmla="*/ 176689 h 781050"/>
                <a:gd name="connsiteX9" fmla="*/ 28241 w 57150"/>
                <a:gd name="connsiteY9" fmla="*/ 116681 h 781050"/>
                <a:gd name="connsiteX10" fmla="*/ 21573 w 57150"/>
                <a:gd name="connsiteY10" fmla="*/ 99536 h 781050"/>
                <a:gd name="connsiteX11" fmla="*/ 28241 w 57150"/>
                <a:gd name="connsiteY11" fmla="*/ 101441 h 781050"/>
                <a:gd name="connsiteX12" fmla="*/ 21573 w 57150"/>
                <a:gd name="connsiteY12" fmla="*/ 89059 h 781050"/>
                <a:gd name="connsiteX13" fmla="*/ 29193 w 57150"/>
                <a:gd name="connsiteY13" fmla="*/ 74771 h 781050"/>
                <a:gd name="connsiteX14" fmla="*/ 34908 w 57150"/>
                <a:gd name="connsiteY14" fmla="*/ 84296 h 781050"/>
                <a:gd name="connsiteX15" fmla="*/ 29193 w 57150"/>
                <a:gd name="connsiteY15" fmla="*/ 61436 h 781050"/>
                <a:gd name="connsiteX16" fmla="*/ 50148 w 57150"/>
                <a:gd name="connsiteY16" fmla="*/ 7144 h 781050"/>
                <a:gd name="connsiteX17" fmla="*/ 33956 w 57150"/>
                <a:gd name="connsiteY17" fmla="*/ 266224 h 781050"/>
                <a:gd name="connsiteX18" fmla="*/ 23478 w 57150"/>
                <a:gd name="connsiteY18" fmla="*/ 434816 h 781050"/>
                <a:gd name="connsiteX19" fmla="*/ 27288 w 57150"/>
                <a:gd name="connsiteY19" fmla="*/ 7805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781050">
                  <a:moveTo>
                    <a:pt x="27288" y="780574"/>
                  </a:moveTo>
                  <a:cubicBezTo>
                    <a:pt x="1571" y="731996"/>
                    <a:pt x="14906" y="593884"/>
                    <a:pt x="14906" y="551974"/>
                  </a:cubicBezTo>
                  <a:cubicBezTo>
                    <a:pt x="15858" y="500539"/>
                    <a:pt x="3476" y="474821"/>
                    <a:pt x="8238" y="424339"/>
                  </a:cubicBezTo>
                  <a:cubicBezTo>
                    <a:pt x="10143" y="425291"/>
                    <a:pt x="11096" y="424339"/>
                    <a:pt x="11096" y="421481"/>
                  </a:cubicBezTo>
                  <a:cubicBezTo>
                    <a:pt x="11096" y="423386"/>
                    <a:pt x="11096" y="425291"/>
                    <a:pt x="11096" y="427196"/>
                  </a:cubicBezTo>
                  <a:cubicBezTo>
                    <a:pt x="16811" y="423386"/>
                    <a:pt x="17763" y="316706"/>
                    <a:pt x="15858" y="313849"/>
                  </a:cubicBezTo>
                  <a:cubicBezTo>
                    <a:pt x="16811" y="316706"/>
                    <a:pt x="26336" y="177641"/>
                    <a:pt x="21573" y="175736"/>
                  </a:cubicBezTo>
                  <a:cubicBezTo>
                    <a:pt x="26336" y="172879"/>
                    <a:pt x="23478" y="181451"/>
                    <a:pt x="30146" y="177641"/>
                  </a:cubicBezTo>
                  <a:cubicBezTo>
                    <a:pt x="29193" y="175736"/>
                    <a:pt x="30146" y="174784"/>
                    <a:pt x="33003" y="176689"/>
                  </a:cubicBezTo>
                  <a:cubicBezTo>
                    <a:pt x="30146" y="169069"/>
                    <a:pt x="14906" y="107156"/>
                    <a:pt x="28241" y="116681"/>
                  </a:cubicBezTo>
                  <a:cubicBezTo>
                    <a:pt x="29193" y="113824"/>
                    <a:pt x="19668" y="103346"/>
                    <a:pt x="21573" y="99536"/>
                  </a:cubicBezTo>
                  <a:cubicBezTo>
                    <a:pt x="21573" y="100489"/>
                    <a:pt x="28241" y="104299"/>
                    <a:pt x="28241" y="101441"/>
                  </a:cubicBezTo>
                  <a:cubicBezTo>
                    <a:pt x="28241" y="92869"/>
                    <a:pt x="19668" y="98584"/>
                    <a:pt x="21573" y="89059"/>
                  </a:cubicBezTo>
                  <a:cubicBezTo>
                    <a:pt x="22526" y="89059"/>
                    <a:pt x="34908" y="85249"/>
                    <a:pt x="29193" y="74771"/>
                  </a:cubicBezTo>
                  <a:cubicBezTo>
                    <a:pt x="14906" y="84296"/>
                    <a:pt x="36813" y="84296"/>
                    <a:pt x="34908" y="84296"/>
                  </a:cubicBezTo>
                  <a:cubicBezTo>
                    <a:pt x="35861" y="81439"/>
                    <a:pt x="29193" y="61436"/>
                    <a:pt x="29193" y="61436"/>
                  </a:cubicBezTo>
                  <a:cubicBezTo>
                    <a:pt x="31098" y="54769"/>
                    <a:pt x="56816" y="15716"/>
                    <a:pt x="50148" y="7144"/>
                  </a:cubicBezTo>
                  <a:cubicBezTo>
                    <a:pt x="53958" y="47149"/>
                    <a:pt x="38718" y="187166"/>
                    <a:pt x="33956" y="266224"/>
                  </a:cubicBezTo>
                  <a:cubicBezTo>
                    <a:pt x="30146" y="325279"/>
                    <a:pt x="23478" y="380524"/>
                    <a:pt x="23478" y="434816"/>
                  </a:cubicBezTo>
                  <a:cubicBezTo>
                    <a:pt x="21573" y="523399"/>
                    <a:pt x="16811" y="718661"/>
                    <a:pt x="27288" y="78057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4" name="Freeform: Shape 463">
              <a:extLst>
                <a:ext uri="{FF2B5EF4-FFF2-40B4-BE49-F238E27FC236}">
                  <a16:creationId xmlns:a16="http://schemas.microsoft.com/office/drawing/2014/main" id="{FCC468E1-26CB-EAA7-1111-8409093926B7}"/>
                </a:ext>
              </a:extLst>
            </p:cNvPr>
            <p:cNvSpPr/>
            <p:nvPr/>
          </p:nvSpPr>
          <p:spPr>
            <a:xfrm>
              <a:off x="4822984" y="505301"/>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5" name="Freeform: Shape 464">
              <a:extLst>
                <a:ext uri="{FF2B5EF4-FFF2-40B4-BE49-F238E27FC236}">
                  <a16:creationId xmlns:a16="http://schemas.microsoft.com/office/drawing/2014/main" id="{AB618B16-0D25-D5E8-281E-F353E4477E1E}"/>
                </a:ext>
              </a:extLst>
            </p:cNvPr>
            <p:cNvSpPr/>
            <p:nvPr/>
          </p:nvSpPr>
          <p:spPr>
            <a:xfrm>
              <a:off x="4803510" y="556312"/>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6" name="Freeform: Shape 465">
              <a:extLst>
                <a:ext uri="{FF2B5EF4-FFF2-40B4-BE49-F238E27FC236}">
                  <a16:creationId xmlns:a16="http://schemas.microsoft.com/office/drawing/2014/main" id="{5851F87C-D71F-A0FB-2F4A-D78283321E3C}"/>
                </a:ext>
              </a:extLst>
            </p:cNvPr>
            <p:cNvSpPr/>
            <p:nvPr/>
          </p:nvSpPr>
          <p:spPr>
            <a:xfrm>
              <a:off x="4800124" y="565308"/>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8096"/>
                    <a:pt x="7144" y="7144"/>
                  </a:cubicBezTo>
                  <a:lnTo>
                    <a:pt x="8096" y="11906"/>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7" name="Freeform: Shape 466">
              <a:extLst>
                <a:ext uri="{FF2B5EF4-FFF2-40B4-BE49-F238E27FC236}">
                  <a16:creationId xmlns:a16="http://schemas.microsoft.com/office/drawing/2014/main" id="{9DA7E27D-48C4-F7DD-2A09-C07950A0E013}"/>
                </a:ext>
              </a:extLst>
            </p:cNvPr>
            <p:cNvSpPr/>
            <p:nvPr/>
          </p:nvSpPr>
          <p:spPr>
            <a:xfrm>
              <a:off x="4794409" y="58150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7144" y="7144"/>
                    <a:pt x="8096" y="8096"/>
                    <a:pt x="8096"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8" name="Freeform: Shape 467">
              <a:extLst>
                <a:ext uri="{FF2B5EF4-FFF2-40B4-BE49-F238E27FC236}">
                  <a16:creationId xmlns:a16="http://schemas.microsoft.com/office/drawing/2014/main" id="{F256A877-4E04-6ACE-0779-432E8C6B1967}"/>
                </a:ext>
              </a:extLst>
            </p:cNvPr>
            <p:cNvSpPr/>
            <p:nvPr/>
          </p:nvSpPr>
          <p:spPr>
            <a:xfrm>
              <a:off x="4796076" y="584164"/>
              <a:ext cx="9525" cy="9525"/>
            </a:xfrm>
            <a:custGeom>
              <a:avLst/>
              <a:gdLst>
                <a:gd name="connsiteX0" fmla="*/ 8334 w 9525"/>
                <a:gd name="connsiteY0" fmla="*/ 7338 h 9525"/>
                <a:gd name="connsiteX1" fmla="*/ 7382 w 9525"/>
                <a:gd name="connsiteY1" fmla="*/ 9243 h 9525"/>
                <a:gd name="connsiteX2" fmla="*/ 8334 w 9525"/>
                <a:gd name="connsiteY2" fmla="*/ 7338 h 9525"/>
              </a:gdLst>
              <a:ahLst/>
              <a:cxnLst>
                <a:cxn ang="0">
                  <a:pos x="connsiteX0" y="connsiteY0"/>
                </a:cxn>
                <a:cxn ang="0">
                  <a:pos x="connsiteX1" y="connsiteY1"/>
                </a:cxn>
                <a:cxn ang="0">
                  <a:pos x="connsiteX2" y="connsiteY2"/>
                </a:cxn>
              </a:cxnLst>
              <a:rect l="l" t="t" r="r" b="b"/>
              <a:pathLst>
                <a:path w="9525" h="9525">
                  <a:moveTo>
                    <a:pt x="8334" y="7338"/>
                  </a:moveTo>
                  <a:cubicBezTo>
                    <a:pt x="8334" y="8291"/>
                    <a:pt x="7382" y="9243"/>
                    <a:pt x="7382" y="9243"/>
                  </a:cubicBezTo>
                  <a:cubicBezTo>
                    <a:pt x="7382" y="9243"/>
                    <a:pt x="6429" y="6386"/>
                    <a:pt x="8334" y="733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69" name="Freeform: Shape 468">
              <a:extLst>
                <a:ext uri="{FF2B5EF4-FFF2-40B4-BE49-F238E27FC236}">
                  <a16:creationId xmlns:a16="http://schemas.microsoft.com/office/drawing/2014/main" id="{031BD80A-512C-9D26-98FB-962825DB62EB}"/>
                </a:ext>
              </a:extLst>
            </p:cNvPr>
            <p:cNvSpPr/>
            <p:nvPr/>
          </p:nvSpPr>
          <p:spPr>
            <a:xfrm>
              <a:off x="4789646" y="611789"/>
              <a:ext cx="9525" cy="9525"/>
            </a:xfrm>
            <a:custGeom>
              <a:avLst/>
              <a:gdLst>
                <a:gd name="connsiteX0" fmla="*/ 8096 w 9525"/>
                <a:gd name="connsiteY0" fmla="*/ 7335 h 9525"/>
                <a:gd name="connsiteX1" fmla="*/ 7144 w 9525"/>
                <a:gd name="connsiteY1" fmla="*/ 10193 h 9525"/>
                <a:gd name="connsiteX2" fmla="*/ 8096 w 9525"/>
                <a:gd name="connsiteY2" fmla="*/ 7335 h 9525"/>
              </a:gdLst>
              <a:ahLst/>
              <a:cxnLst>
                <a:cxn ang="0">
                  <a:pos x="connsiteX0" y="connsiteY0"/>
                </a:cxn>
                <a:cxn ang="0">
                  <a:pos x="connsiteX1" y="connsiteY1"/>
                </a:cxn>
                <a:cxn ang="0">
                  <a:pos x="connsiteX2" y="connsiteY2"/>
                </a:cxn>
              </a:cxnLst>
              <a:rect l="l" t="t" r="r" b="b"/>
              <a:pathLst>
                <a:path w="9525" h="9525">
                  <a:moveTo>
                    <a:pt x="8096" y="7335"/>
                  </a:moveTo>
                  <a:cubicBezTo>
                    <a:pt x="8096" y="8288"/>
                    <a:pt x="9049" y="9240"/>
                    <a:pt x="7144" y="10193"/>
                  </a:cubicBezTo>
                  <a:cubicBezTo>
                    <a:pt x="8096" y="9240"/>
                    <a:pt x="6191" y="6383"/>
                    <a:pt x="8096" y="7335"/>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0" name="Freeform: Shape 469">
              <a:extLst>
                <a:ext uri="{FF2B5EF4-FFF2-40B4-BE49-F238E27FC236}">
                  <a16:creationId xmlns:a16="http://schemas.microsoft.com/office/drawing/2014/main" id="{316A0B21-FD0C-8FC6-3637-5D76B48BF920}"/>
                </a:ext>
              </a:extLst>
            </p:cNvPr>
            <p:cNvSpPr/>
            <p:nvPr/>
          </p:nvSpPr>
          <p:spPr>
            <a:xfrm>
              <a:off x="4789223" y="624363"/>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9049"/>
                    <a:pt x="6615" y="9049"/>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1" name="Freeform: Shape 470">
              <a:extLst>
                <a:ext uri="{FF2B5EF4-FFF2-40B4-BE49-F238E27FC236}">
                  <a16:creationId xmlns:a16="http://schemas.microsoft.com/office/drawing/2014/main" id="{1CBEE773-9850-F78C-29F8-8D2991C7CAFC}"/>
                </a:ext>
              </a:extLst>
            </p:cNvPr>
            <p:cNvSpPr/>
            <p:nvPr/>
          </p:nvSpPr>
          <p:spPr>
            <a:xfrm>
              <a:off x="4782026" y="862012"/>
              <a:ext cx="9525" cy="9525"/>
            </a:xfrm>
            <a:custGeom>
              <a:avLst/>
              <a:gdLst>
                <a:gd name="connsiteX0" fmla="*/ 7144 w 9525"/>
                <a:gd name="connsiteY0" fmla="*/ 8573 h 9525"/>
                <a:gd name="connsiteX1" fmla="*/ 7144 w 9525"/>
                <a:gd name="connsiteY1" fmla="*/ 8573 h 9525"/>
              </a:gdLst>
              <a:ahLst/>
              <a:cxnLst>
                <a:cxn ang="0">
                  <a:pos x="connsiteX0" y="connsiteY0"/>
                </a:cxn>
                <a:cxn ang="0">
                  <a:pos x="connsiteX1" y="connsiteY1"/>
                </a:cxn>
              </a:cxnLst>
              <a:rect l="l" t="t" r="r" b="b"/>
              <a:pathLst>
                <a:path w="9525" h="9525">
                  <a:moveTo>
                    <a:pt x="7144" y="8573"/>
                  </a:moveTo>
                  <a:cubicBezTo>
                    <a:pt x="7144" y="6667"/>
                    <a:pt x="7144" y="6667"/>
                    <a:pt x="7144" y="8573"/>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2" name="Freeform: Shape 471">
              <a:extLst>
                <a:ext uri="{FF2B5EF4-FFF2-40B4-BE49-F238E27FC236}">
                  <a16:creationId xmlns:a16="http://schemas.microsoft.com/office/drawing/2014/main" id="{B607CF9B-D324-024E-A1A1-8DFDAE5BBEF5}"/>
                </a:ext>
              </a:extLst>
            </p:cNvPr>
            <p:cNvSpPr/>
            <p:nvPr/>
          </p:nvSpPr>
          <p:spPr>
            <a:xfrm>
              <a:off x="4778216" y="9682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8096" y="9049"/>
                    <a:pt x="8096"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3" name="Freeform: Shape 472">
              <a:extLst>
                <a:ext uri="{FF2B5EF4-FFF2-40B4-BE49-F238E27FC236}">
                  <a16:creationId xmlns:a16="http://schemas.microsoft.com/office/drawing/2014/main" id="{C879CCAA-1C2F-0165-DD71-F7B30B20E950}"/>
                </a:ext>
              </a:extLst>
            </p:cNvPr>
            <p:cNvSpPr/>
            <p:nvPr/>
          </p:nvSpPr>
          <p:spPr>
            <a:xfrm>
              <a:off x="4782979" y="1023990"/>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1906" y="6615"/>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4" name="Freeform: Shape 473">
              <a:extLst>
                <a:ext uri="{FF2B5EF4-FFF2-40B4-BE49-F238E27FC236}">
                  <a16:creationId xmlns:a16="http://schemas.microsoft.com/office/drawing/2014/main" id="{0D3DA6CF-47A9-CE6A-4AAA-1F1C3285EA12}"/>
                </a:ext>
              </a:extLst>
            </p:cNvPr>
            <p:cNvSpPr/>
            <p:nvPr/>
          </p:nvSpPr>
          <p:spPr>
            <a:xfrm>
              <a:off x="4916054" y="663416"/>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7144"/>
                    <a:pt x="7419" y="7144"/>
                    <a:pt x="7419"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5" name="Freeform: Shape 474">
              <a:extLst>
                <a:ext uri="{FF2B5EF4-FFF2-40B4-BE49-F238E27FC236}">
                  <a16:creationId xmlns:a16="http://schemas.microsoft.com/office/drawing/2014/main" id="{A5FDF942-7B42-FBC5-3F50-C0D6A711549F}"/>
                </a:ext>
              </a:extLst>
            </p:cNvPr>
            <p:cNvSpPr/>
            <p:nvPr/>
          </p:nvSpPr>
          <p:spPr>
            <a:xfrm>
              <a:off x="4920897" y="651921"/>
              <a:ext cx="342900" cy="38100"/>
            </a:xfrm>
            <a:custGeom>
              <a:avLst/>
              <a:gdLst>
                <a:gd name="connsiteX0" fmla="*/ 342618 w 342900"/>
                <a:gd name="connsiteY0" fmla="*/ 29116 h 38100"/>
                <a:gd name="connsiteX1" fmla="*/ 213078 w 342900"/>
                <a:gd name="connsiteY1" fmla="*/ 25306 h 38100"/>
                <a:gd name="connsiteX2" fmla="*/ 139736 w 342900"/>
                <a:gd name="connsiteY2" fmla="*/ 22448 h 38100"/>
                <a:gd name="connsiteX3" fmla="*/ 80681 w 342900"/>
                <a:gd name="connsiteY3" fmla="*/ 26258 h 38100"/>
                <a:gd name="connsiteX4" fmla="*/ 80681 w 342900"/>
                <a:gd name="connsiteY4" fmla="*/ 17686 h 38100"/>
                <a:gd name="connsiteX5" fmla="*/ 79728 w 342900"/>
                <a:gd name="connsiteY5" fmla="*/ 14828 h 38100"/>
                <a:gd name="connsiteX6" fmla="*/ 56868 w 342900"/>
                <a:gd name="connsiteY6" fmla="*/ 28163 h 38100"/>
                <a:gd name="connsiteX7" fmla="*/ 54011 w 342900"/>
                <a:gd name="connsiteY7" fmla="*/ 18638 h 38100"/>
                <a:gd name="connsiteX8" fmla="*/ 48296 w 342900"/>
                <a:gd name="connsiteY8" fmla="*/ 28163 h 38100"/>
                <a:gd name="connsiteX9" fmla="*/ 48296 w 342900"/>
                <a:gd name="connsiteY9" fmla="*/ 21496 h 38100"/>
                <a:gd name="connsiteX10" fmla="*/ 46391 w 342900"/>
                <a:gd name="connsiteY10" fmla="*/ 29116 h 38100"/>
                <a:gd name="connsiteX11" fmla="*/ 44486 w 342900"/>
                <a:gd name="connsiteY11" fmla="*/ 30068 h 38100"/>
                <a:gd name="connsiteX12" fmla="*/ 38771 w 342900"/>
                <a:gd name="connsiteY12" fmla="*/ 28163 h 38100"/>
                <a:gd name="connsiteX13" fmla="*/ 40676 w 342900"/>
                <a:gd name="connsiteY13" fmla="*/ 17686 h 38100"/>
                <a:gd name="connsiteX14" fmla="*/ 33056 w 342900"/>
                <a:gd name="connsiteY14" fmla="*/ 28163 h 38100"/>
                <a:gd name="connsiteX15" fmla="*/ 9243 w 342900"/>
                <a:gd name="connsiteY15" fmla="*/ 23401 h 38100"/>
                <a:gd name="connsiteX16" fmla="*/ 7338 w 342900"/>
                <a:gd name="connsiteY16" fmla="*/ 22448 h 38100"/>
                <a:gd name="connsiteX17" fmla="*/ 110208 w 342900"/>
                <a:gd name="connsiteY17" fmla="*/ 7208 h 38100"/>
                <a:gd name="connsiteX18" fmla="*/ 342618 w 342900"/>
                <a:gd name="connsiteY18" fmla="*/ 291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116"/>
                  </a:moveTo>
                  <a:cubicBezTo>
                    <a:pt x="327378" y="48166"/>
                    <a:pt x="211173" y="25306"/>
                    <a:pt x="213078" y="25306"/>
                  </a:cubicBezTo>
                  <a:cubicBezTo>
                    <a:pt x="204506" y="24353"/>
                    <a:pt x="140688" y="21496"/>
                    <a:pt x="139736" y="22448"/>
                  </a:cubicBezTo>
                  <a:cubicBezTo>
                    <a:pt x="142593" y="22448"/>
                    <a:pt x="80681" y="22448"/>
                    <a:pt x="80681" y="26258"/>
                  </a:cubicBezTo>
                  <a:cubicBezTo>
                    <a:pt x="76871" y="17686"/>
                    <a:pt x="87348" y="33878"/>
                    <a:pt x="80681" y="17686"/>
                  </a:cubicBezTo>
                  <a:cubicBezTo>
                    <a:pt x="79728" y="18638"/>
                    <a:pt x="78776" y="17686"/>
                    <a:pt x="79728" y="14828"/>
                  </a:cubicBezTo>
                  <a:cubicBezTo>
                    <a:pt x="67346" y="30068"/>
                    <a:pt x="63536" y="20543"/>
                    <a:pt x="56868" y="28163"/>
                  </a:cubicBezTo>
                  <a:cubicBezTo>
                    <a:pt x="54963" y="24353"/>
                    <a:pt x="54011" y="22448"/>
                    <a:pt x="54011" y="18638"/>
                  </a:cubicBezTo>
                  <a:cubicBezTo>
                    <a:pt x="56868" y="20543"/>
                    <a:pt x="46391" y="27211"/>
                    <a:pt x="48296" y="28163"/>
                  </a:cubicBezTo>
                  <a:cubicBezTo>
                    <a:pt x="48296" y="28163"/>
                    <a:pt x="49248" y="21496"/>
                    <a:pt x="48296" y="21496"/>
                  </a:cubicBezTo>
                  <a:cubicBezTo>
                    <a:pt x="45438" y="22448"/>
                    <a:pt x="47343" y="27211"/>
                    <a:pt x="46391" y="29116"/>
                  </a:cubicBezTo>
                  <a:cubicBezTo>
                    <a:pt x="46391" y="27211"/>
                    <a:pt x="46391" y="27211"/>
                    <a:pt x="44486" y="30068"/>
                  </a:cubicBezTo>
                  <a:cubicBezTo>
                    <a:pt x="42581" y="22448"/>
                    <a:pt x="45438" y="26258"/>
                    <a:pt x="38771" y="28163"/>
                  </a:cubicBezTo>
                  <a:cubicBezTo>
                    <a:pt x="38771" y="22448"/>
                    <a:pt x="42581" y="25306"/>
                    <a:pt x="40676" y="17686"/>
                  </a:cubicBezTo>
                  <a:cubicBezTo>
                    <a:pt x="39723" y="17686"/>
                    <a:pt x="33056" y="26258"/>
                    <a:pt x="33056" y="28163"/>
                  </a:cubicBezTo>
                  <a:cubicBezTo>
                    <a:pt x="23531" y="26258"/>
                    <a:pt x="19721" y="17686"/>
                    <a:pt x="9243" y="23401"/>
                  </a:cubicBezTo>
                  <a:cubicBezTo>
                    <a:pt x="9243" y="21496"/>
                    <a:pt x="6386" y="23401"/>
                    <a:pt x="7338" y="22448"/>
                  </a:cubicBezTo>
                  <a:cubicBezTo>
                    <a:pt x="16863" y="13876"/>
                    <a:pt x="74966" y="7208"/>
                    <a:pt x="110208" y="7208"/>
                  </a:cubicBezTo>
                  <a:cubicBezTo>
                    <a:pt x="168311" y="5303"/>
                    <a:pt x="302613" y="46261"/>
                    <a:pt x="342618" y="2911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6" name="Freeform: Shape 475">
              <a:extLst>
                <a:ext uri="{FF2B5EF4-FFF2-40B4-BE49-F238E27FC236}">
                  <a16:creationId xmlns:a16="http://schemas.microsoft.com/office/drawing/2014/main" id="{7D8A99F5-7918-FBC6-1235-B58BDB6E051B}"/>
                </a:ext>
              </a:extLst>
            </p:cNvPr>
            <p:cNvSpPr/>
            <p:nvPr/>
          </p:nvSpPr>
          <p:spPr>
            <a:xfrm>
              <a:off x="4918234" y="663416"/>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7" name="Freeform: Shape 476">
              <a:extLst>
                <a:ext uri="{FF2B5EF4-FFF2-40B4-BE49-F238E27FC236}">
                  <a16:creationId xmlns:a16="http://schemas.microsoft.com/office/drawing/2014/main" id="{16C9FD2A-872F-891D-5EDB-C435C2AAE5CC}"/>
                </a:ext>
              </a:extLst>
            </p:cNvPr>
            <p:cNvSpPr/>
            <p:nvPr/>
          </p:nvSpPr>
          <p:spPr>
            <a:xfrm>
              <a:off x="4942999" y="67008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8" name="Freeform: Shape 477">
              <a:extLst>
                <a:ext uri="{FF2B5EF4-FFF2-40B4-BE49-F238E27FC236}">
                  <a16:creationId xmlns:a16="http://schemas.microsoft.com/office/drawing/2014/main" id="{5D811391-BA5C-58FC-7B17-95D2CC8A0D4F}"/>
                </a:ext>
              </a:extLst>
            </p:cNvPr>
            <p:cNvSpPr/>
            <p:nvPr/>
          </p:nvSpPr>
          <p:spPr>
            <a:xfrm>
              <a:off x="4947761" y="670083"/>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79" name="Freeform: Shape 478">
              <a:extLst>
                <a:ext uri="{FF2B5EF4-FFF2-40B4-BE49-F238E27FC236}">
                  <a16:creationId xmlns:a16="http://schemas.microsoft.com/office/drawing/2014/main" id="{B00BB114-1CA0-9A85-BFA3-5EC3EE913822}"/>
                </a:ext>
              </a:extLst>
            </p:cNvPr>
            <p:cNvSpPr/>
            <p:nvPr/>
          </p:nvSpPr>
          <p:spPr>
            <a:xfrm>
              <a:off x="4954958" y="672941"/>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7567" y="8096"/>
                    <a:pt x="7567" y="8096"/>
                  </a:cubicBezTo>
                  <a:cubicBezTo>
                    <a:pt x="6615" y="8096"/>
                    <a:pt x="7567" y="8096"/>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0" name="Freeform: Shape 479">
              <a:extLst>
                <a:ext uri="{FF2B5EF4-FFF2-40B4-BE49-F238E27FC236}">
                  <a16:creationId xmlns:a16="http://schemas.microsoft.com/office/drawing/2014/main" id="{F8D9142A-C30C-0A88-1E5B-764AD30BD5B9}"/>
                </a:ext>
              </a:extLst>
            </p:cNvPr>
            <p:cNvSpPr/>
            <p:nvPr/>
          </p:nvSpPr>
          <p:spPr>
            <a:xfrm>
              <a:off x="4955381" y="671036"/>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1" name="Freeform: Shape 480">
              <a:extLst>
                <a:ext uri="{FF2B5EF4-FFF2-40B4-BE49-F238E27FC236}">
                  <a16:creationId xmlns:a16="http://schemas.microsoft.com/office/drawing/2014/main" id="{69A36002-59B3-4085-05E2-F692E97ABFC2}"/>
                </a:ext>
              </a:extLst>
            </p:cNvPr>
            <p:cNvSpPr/>
            <p:nvPr/>
          </p:nvSpPr>
          <p:spPr>
            <a:xfrm>
              <a:off x="4967369" y="672517"/>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8520"/>
                    <a:pt x="7538"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2" name="Freeform: Shape 481">
              <a:extLst>
                <a:ext uri="{FF2B5EF4-FFF2-40B4-BE49-F238E27FC236}">
                  <a16:creationId xmlns:a16="http://schemas.microsoft.com/office/drawing/2014/main" id="{597AEC02-666D-3C99-6FFC-88279B1BD7BC}"/>
                </a:ext>
              </a:extLst>
            </p:cNvPr>
            <p:cNvSpPr/>
            <p:nvPr/>
          </p:nvSpPr>
          <p:spPr>
            <a:xfrm>
              <a:off x="4972526" y="67103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3" name="Freeform: Shape 482">
              <a:extLst>
                <a:ext uri="{FF2B5EF4-FFF2-40B4-BE49-F238E27FC236}">
                  <a16:creationId xmlns:a16="http://schemas.microsoft.com/office/drawing/2014/main" id="{C5203DA1-4535-C6EF-BC5A-BB38E60E1880}"/>
                </a:ext>
              </a:extLst>
            </p:cNvPr>
            <p:cNvSpPr/>
            <p:nvPr/>
          </p:nvSpPr>
          <p:spPr>
            <a:xfrm>
              <a:off x="5074682" y="670321"/>
              <a:ext cx="9525" cy="9525"/>
            </a:xfrm>
            <a:custGeom>
              <a:avLst/>
              <a:gdLst>
                <a:gd name="connsiteX0" fmla="*/ 7858 w 9525"/>
                <a:gd name="connsiteY0" fmla="*/ 7858 h 9525"/>
                <a:gd name="connsiteX1" fmla="*/ 7858 w 9525"/>
                <a:gd name="connsiteY1" fmla="*/ 7858 h 9525"/>
              </a:gdLst>
              <a:ahLst/>
              <a:cxnLst>
                <a:cxn ang="0">
                  <a:pos x="connsiteX0" y="connsiteY0"/>
                </a:cxn>
                <a:cxn ang="0">
                  <a:pos x="connsiteX1" y="connsiteY1"/>
                </a:cxn>
              </a:cxnLst>
              <a:rect l="l" t="t" r="r" b="b"/>
              <a:pathLst>
                <a:path w="9525" h="9525">
                  <a:moveTo>
                    <a:pt x="7858" y="7858"/>
                  </a:moveTo>
                  <a:cubicBezTo>
                    <a:pt x="6906" y="6906"/>
                    <a:pt x="6906" y="6906"/>
                    <a:pt x="7858" y="785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4" name="Freeform: Shape 483">
              <a:extLst>
                <a:ext uri="{FF2B5EF4-FFF2-40B4-BE49-F238E27FC236}">
                  <a16:creationId xmlns:a16="http://schemas.microsoft.com/office/drawing/2014/main" id="{A383504E-EA11-DDCF-C9D1-E215B2A93089}"/>
                </a:ext>
              </a:extLst>
            </p:cNvPr>
            <p:cNvSpPr/>
            <p:nvPr/>
          </p:nvSpPr>
          <p:spPr>
            <a:xfrm>
              <a:off x="5120164" y="674579"/>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5" name="Freeform: Shape 484">
              <a:extLst>
                <a:ext uri="{FF2B5EF4-FFF2-40B4-BE49-F238E27FC236}">
                  <a16:creationId xmlns:a16="http://schemas.microsoft.com/office/drawing/2014/main" id="{96D8726C-2F6F-FD56-3014-F815131460B2}"/>
                </a:ext>
              </a:extLst>
            </p:cNvPr>
            <p:cNvSpPr/>
            <p:nvPr/>
          </p:nvSpPr>
          <p:spPr>
            <a:xfrm>
              <a:off x="5144929" y="670824"/>
              <a:ext cx="9525" cy="9525"/>
            </a:xfrm>
            <a:custGeom>
              <a:avLst/>
              <a:gdLst>
                <a:gd name="connsiteX0" fmla="*/ 7144 w 9525"/>
                <a:gd name="connsiteY0" fmla="*/ 9260 h 9525"/>
                <a:gd name="connsiteX1" fmla="*/ 7144 w 9525"/>
                <a:gd name="connsiteY1" fmla="*/ 9260 h 9525"/>
              </a:gdLst>
              <a:ahLst/>
              <a:cxnLst>
                <a:cxn ang="0">
                  <a:pos x="connsiteX0" y="connsiteY0"/>
                </a:cxn>
                <a:cxn ang="0">
                  <a:pos x="connsiteX1" y="connsiteY1"/>
                </a:cxn>
              </a:cxnLst>
              <a:rect l="l" t="t" r="r" b="b"/>
              <a:pathLst>
                <a:path w="9525" h="9525">
                  <a:moveTo>
                    <a:pt x="7144" y="9260"/>
                  </a:moveTo>
                  <a:cubicBezTo>
                    <a:pt x="7144" y="9260"/>
                    <a:pt x="7144" y="4498"/>
                    <a:pt x="7144" y="926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6" name="Freeform: Shape 485">
              <a:extLst>
                <a:ext uri="{FF2B5EF4-FFF2-40B4-BE49-F238E27FC236}">
                  <a16:creationId xmlns:a16="http://schemas.microsoft.com/office/drawing/2014/main" id="{11C61A89-A885-8BAD-940E-B3FAF9D8B49B}"/>
                </a:ext>
              </a:extLst>
            </p:cNvPr>
            <p:cNvSpPr/>
            <p:nvPr/>
          </p:nvSpPr>
          <p:spPr>
            <a:xfrm>
              <a:off x="4916054" y="77104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7" name="Freeform: Shape 486">
              <a:extLst>
                <a:ext uri="{FF2B5EF4-FFF2-40B4-BE49-F238E27FC236}">
                  <a16:creationId xmlns:a16="http://schemas.microsoft.com/office/drawing/2014/main" id="{E77A4E27-E749-7877-19B0-63CD62496187}"/>
                </a:ext>
              </a:extLst>
            </p:cNvPr>
            <p:cNvSpPr/>
            <p:nvPr/>
          </p:nvSpPr>
          <p:spPr>
            <a:xfrm>
              <a:off x="4920897" y="759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8" name="Freeform: Shape 487">
              <a:extLst>
                <a:ext uri="{FF2B5EF4-FFF2-40B4-BE49-F238E27FC236}">
                  <a16:creationId xmlns:a16="http://schemas.microsoft.com/office/drawing/2014/main" id="{91A15755-54F1-4D3F-12C6-AD48CC5BF97C}"/>
                </a:ext>
              </a:extLst>
            </p:cNvPr>
            <p:cNvSpPr/>
            <p:nvPr/>
          </p:nvSpPr>
          <p:spPr>
            <a:xfrm>
              <a:off x="4918234" y="771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89" name="Freeform: Shape 488">
              <a:extLst>
                <a:ext uri="{FF2B5EF4-FFF2-40B4-BE49-F238E27FC236}">
                  <a16:creationId xmlns:a16="http://schemas.microsoft.com/office/drawing/2014/main" id="{862D0CB9-52A3-E838-38F2-1BC3148D3DB5}"/>
                </a:ext>
              </a:extLst>
            </p:cNvPr>
            <p:cNvSpPr/>
            <p:nvPr/>
          </p:nvSpPr>
          <p:spPr>
            <a:xfrm>
              <a:off x="4942999" y="777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0" name="Freeform: Shape 489">
              <a:extLst>
                <a:ext uri="{FF2B5EF4-FFF2-40B4-BE49-F238E27FC236}">
                  <a16:creationId xmlns:a16="http://schemas.microsoft.com/office/drawing/2014/main" id="{76AF2CAE-54FC-29B0-0994-0B525266E9CE}"/>
                </a:ext>
              </a:extLst>
            </p:cNvPr>
            <p:cNvSpPr/>
            <p:nvPr/>
          </p:nvSpPr>
          <p:spPr>
            <a:xfrm>
              <a:off x="4947761" y="777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1" name="Freeform: Shape 490">
              <a:extLst>
                <a:ext uri="{FF2B5EF4-FFF2-40B4-BE49-F238E27FC236}">
                  <a16:creationId xmlns:a16="http://schemas.microsoft.com/office/drawing/2014/main" id="{6150F2FE-3031-373B-A4AE-3F589B2CB925}"/>
                </a:ext>
              </a:extLst>
            </p:cNvPr>
            <p:cNvSpPr/>
            <p:nvPr/>
          </p:nvSpPr>
          <p:spPr>
            <a:xfrm>
              <a:off x="4954958" y="78057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2" name="Freeform: Shape 491">
              <a:extLst>
                <a:ext uri="{FF2B5EF4-FFF2-40B4-BE49-F238E27FC236}">
                  <a16:creationId xmlns:a16="http://schemas.microsoft.com/office/drawing/2014/main" id="{36A6E0BB-3400-8E3D-074E-99A4F973440A}"/>
                </a:ext>
              </a:extLst>
            </p:cNvPr>
            <p:cNvSpPr/>
            <p:nvPr/>
          </p:nvSpPr>
          <p:spPr>
            <a:xfrm>
              <a:off x="4955381" y="778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3" name="Freeform: Shape 492">
              <a:extLst>
                <a:ext uri="{FF2B5EF4-FFF2-40B4-BE49-F238E27FC236}">
                  <a16:creationId xmlns:a16="http://schemas.microsoft.com/office/drawing/2014/main" id="{AB3EE7B3-7D23-E519-36C8-B3255775C867}"/>
                </a:ext>
              </a:extLst>
            </p:cNvPr>
            <p:cNvSpPr/>
            <p:nvPr/>
          </p:nvSpPr>
          <p:spPr>
            <a:xfrm>
              <a:off x="4967369" y="78015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4" name="Freeform: Shape 493">
              <a:extLst>
                <a:ext uri="{FF2B5EF4-FFF2-40B4-BE49-F238E27FC236}">
                  <a16:creationId xmlns:a16="http://schemas.microsoft.com/office/drawing/2014/main" id="{BB6C49CB-59C9-47BF-923E-05063A164185}"/>
                </a:ext>
              </a:extLst>
            </p:cNvPr>
            <p:cNvSpPr/>
            <p:nvPr/>
          </p:nvSpPr>
          <p:spPr>
            <a:xfrm>
              <a:off x="4972526" y="778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5" name="Freeform: Shape 494">
              <a:extLst>
                <a:ext uri="{FF2B5EF4-FFF2-40B4-BE49-F238E27FC236}">
                  <a16:creationId xmlns:a16="http://schemas.microsoft.com/office/drawing/2014/main" id="{345AD226-EC3C-241B-1411-C251196606F5}"/>
                </a:ext>
              </a:extLst>
            </p:cNvPr>
            <p:cNvSpPr/>
            <p:nvPr/>
          </p:nvSpPr>
          <p:spPr>
            <a:xfrm>
              <a:off x="5074682" y="7786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6" name="Freeform: Shape 495">
              <a:extLst>
                <a:ext uri="{FF2B5EF4-FFF2-40B4-BE49-F238E27FC236}">
                  <a16:creationId xmlns:a16="http://schemas.microsoft.com/office/drawing/2014/main" id="{1E84868C-8933-5EC5-57C9-A049CDBCDE61}"/>
                </a:ext>
              </a:extLst>
            </p:cNvPr>
            <p:cNvSpPr/>
            <p:nvPr/>
          </p:nvSpPr>
          <p:spPr>
            <a:xfrm>
              <a:off x="5120164" y="783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7" name="Freeform: Shape 496">
              <a:extLst>
                <a:ext uri="{FF2B5EF4-FFF2-40B4-BE49-F238E27FC236}">
                  <a16:creationId xmlns:a16="http://schemas.microsoft.com/office/drawing/2014/main" id="{E286CBFC-BBF1-64C4-D404-1FE90850A0E7}"/>
                </a:ext>
              </a:extLst>
            </p:cNvPr>
            <p:cNvSpPr/>
            <p:nvPr/>
          </p:nvSpPr>
          <p:spPr>
            <a:xfrm>
              <a:off x="5144929" y="778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8" name="Freeform: Shape 497">
              <a:extLst>
                <a:ext uri="{FF2B5EF4-FFF2-40B4-BE49-F238E27FC236}">
                  <a16:creationId xmlns:a16="http://schemas.microsoft.com/office/drawing/2014/main" id="{E35462E9-C457-2AA2-AD14-E1C120EDFC7F}"/>
                </a:ext>
              </a:extLst>
            </p:cNvPr>
            <p:cNvSpPr/>
            <p:nvPr/>
          </p:nvSpPr>
          <p:spPr>
            <a:xfrm>
              <a:off x="4922573" y="86629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499" name="Freeform: Shape 498">
              <a:extLst>
                <a:ext uri="{FF2B5EF4-FFF2-40B4-BE49-F238E27FC236}">
                  <a16:creationId xmlns:a16="http://schemas.microsoft.com/office/drawing/2014/main" id="{9FCA4BB4-0341-B7F6-5C0C-B98F2BAEE4CD}"/>
                </a:ext>
              </a:extLst>
            </p:cNvPr>
            <p:cNvSpPr/>
            <p:nvPr/>
          </p:nvSpPr>
          <p:spPr>
            <a:xfrm>
              <a:off x="4927564" y="8548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500" name="Freeform: Shape 499">
              <a:extLst>
                <a:ext uri="{FF2B5EF4-FFF2-40B4-BE49-F238E27FC236}">
                  <a16:creationId xmlns:a16="http://schemas.microsoft.com/office/drawing/2014/main" id="{6E3F1734-67B3-8897-782A-F92B2B318762}"/>
                </a:ext>
              </a:extLst>
            </p:cNvPr>
            <p:cNvSpPr/>
            <p:nvPr/>
          </p:nvSpPr>
          <p:spPr>
            <a:xfrm>
              <a:off x="4924901" y="8662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1" name="Freeform: Shape 500">
              <a:extLst>
                <a:ext uri="{FF2B5EF4-FFF2-40B4-BE49-F238E27FC236}">
                  <a16:creationId xmlns:a16="http://schemas.microsoft.com/office/drawing/2014/main" id="{7113F1CF-F5B3-93AC-99A8-65EFEFC78566}"/>
                </a:ext>
              </a:extLst>
            </p:cNvPr>
            <p:cNvSpPr/>
            <p:nvPr/>
          </p:nvSpPr>
          <p:spPr>
            <a:xfrm>
              <a:off x="4949666" y="8729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2" name="Freeform: Shape 501">
              <a:extLst>
                <a:ext uri="{FF2B5EF4-FFF2-40B4-BE49-F238E27FC236}">
                  <a16:creationId xmlns:a16="http://schemas.microsoft.com/office/drawing/2014/main" id="{6521108C-03E1-DAAB-E1FA-865F9833E350}"/>
                </a:ext>
              </a:extLst>
            </p:cNvPr>
            <p:cNvSpPr/>
            <p:nvPr/>
          </p:nvSpPr>
          <p:spPr>
            <a:xfrm>
              <a:off x="4953476" y="8729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3" name="Freeform: Shape 502">
              <a:extLst>
                <a:ext uri="{FF2B5EF4-FFF2-40B4-BE49-F238E27FC236}">
                  <a16:creationId xmlns:a16="http://schemas.microsoft.com/office/drawing/2014/main" id="{0ECFB1C1-F8BF-9128-B4B6-775DD89B0404}"/>
                </a:ext>
              </a:extLst>
            </p:cNvPr>
            <p:cNvSpPr/>
            <p:nvPr/>
          </p:nvSpPr>
          <p:spPr>
            <a:xfrm>
              <a:off x="4961096" y="87582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4" name="Freeform: Shape 503">
              <a:extLst>
                <a:ext uri="{FF2B5EF4-FFF2-40B4-BE49-F238E27FC236}">
                  <a16:creationId xmlns:a16="http://schemas.microsoft.com/office/drawing/2014/main" id="{7DF3DFD9-5D6A-2522-2136-C87289128F82}"/>
                </a:ext>
              </a:extLst>
            </p:cNvPr>
            <p:cNvSpPr/>
            <p:nvPr/>
          </p:nvSpPr>
          <p:spPr>
            <a:xfrm>
              <a:off x="4962049" y="8739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5" name="Freeform: Shape 504">
              <a:extLst>
                <a:ext uri="{FF2B5EF4-FFF2-40B4-BE49-F238E27FC236}">
                  <a16:creationId xmlns:a16="http://schemas.microsoft.com/office/drawing/2014/main" id="{13EE6A06-4076-A848-0ECE-72D2BB88E631}"/>
                </a:ext>
              </a:extLst>
            </p:cNvPr>
            <p:cNvSpPr/>
            <p:nvPr/>
          </p:nvSpPr>
          <p:spPr>
            <a:xfrm>
              <a:off x="4973479" y="87540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6" name="Freeform: Shape 505">
              <a:extLst>
                <a:ext uri="{FF2B5EF4-FFF2-40B4-BE49-F238E27FC236}">
                  <a16:creationId xmlns:a16="http://schemas.microsoft.com/office/drawing/2014/main" id="{5E1DDDF4-B280-4001-7748-1666906C4F97}"/>
                </a:ext>
              </a:extLst>
            </p:cNvPr>
            <p:cNvSpPr/>
            <p:nvPr/>
          </p:nvSpPr>
          <p:spPr>
            <a:xfrm>
              <a:off x="4979194" y="8739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7" name="Freeform: Shape 506">
              <a:extLst>
                <a:ext uri="{FF2B5EF4-FFF2-40B4-BE49-F238E27FC236}">
                  <a16:creationId xmlns:a16="http://schemas.microsoft.com/office/drawing/2014/main" id="{230D863B-80B5-824C-7BF9-D0EBF45CC35C}"/>
                </a:ext>
              </a:extLst>
            </p:cNvPr>
            <p:cNvSpPr/>
            <p:nvPr/>
          </p:nvSpPr>
          <p:spPr>
            <a:xfrm>
              <a:off x="5080688" y="87391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8" name="Freeform: Shape 507">
              <a:extLst>
                <a:ext uri="{FF2B5EF4-FFF2-40B4-BE49-F238E27FC236}">
                  <a16:creationId xmlns:a16="http://schemas.microsoft.com/office/drawing/2014/main" id="{DA839AB9-CFE2-2DB1-80C5-2B553F925A21}"/>
                </a:ext>
              </a:extLst>
            </p:cNvPr>
            <p:cNvSpPr/>
            <p:nvPr/>
          </p:nvSpPr>
          <p:spPr>
            <a:xfrm>
              <a:off x="5126831" y="8784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09" name="Freeform: Shape 508">
              <a:extLst>
                <a:ext uri="{FF2B5EF4-FFF2-40B4-BE49-F238E27FC236}">
                  <a16:creationId xmlns:a16="http://schemas.microsoft.com/office/drawing/2014/main" id="{5DBAA2CE-E933-1342-DBE9-C7887D320239}"/>
                </a:ext>
              </a:extLst>
            </p:cNvPr>
            <p:cNvSpPr/>
            <p:nvPr/>
          </p:nvSpPr>
          <p:spPr>
            <a:xfrm>
              <a:off x="5151596" y="8741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0" name="Freeform: Shape 509">
              <a:extLst>
                <a:ext uri="{FF2B5EF4-FFF2-40B4-BE49-F238E27FC236}">
                  <a16:creationId xmlns:a16="http://schemas.microsoft.com/office/drawing/2014/main" id="{A746D058-23C1-EC6D-9397-47B8E796F2EF}"/>
                </a:ext>
              </a:extLst>
            </p:cNvPr>
            <p:cNvSpPr/>
            <p:nvPr/>
          </p:nvSpPr>
          <p:spPr>
            <a:xfrm>
              <a:off x="4928949" y="961548"/>
              <a:ext cx="9525" cy="9525"/>
            </a:xfrm>
            <a:custGeom>
              <a:avLst/>
              <a:gdLst>
                <a:gd name="connsiteX0" fmla="*/ 7858 w 9525"/>
                <a:gd name="connsiteY0" fmla="*/ 7144 h 9525"/>
                <a:gd name="connsiteX1" fmla="*/ 7858 w 9525"/>
                <a:gd name="connsiteY1" fmla="*/ 7144 h 9525"/>
                <a:gd name="connsiteX2" fmla="*/ 7858 w 9525"/>
                <a:gd name="connsiteY2" fmla="*/ 7144 h 9525"/>
              </a:gdLst>
              <a:ahLst/>
              <a:cxnLst>
                <a:cxn ang="0">
                  <a:pos x="connsiteX0" y="connsiteY0"/>
                </a:cxn>
                <a:cxn ang="0">
                  <a:pos x="connsiteX1" y="connsiteY1"/>
                </a:cxn>
                <a:cxn ang="0">
                  <a:pos x="connsiteX2" y="connsiteY2"/>
                </a:cxn>
              </a:cxnLst>
              <a:rect l="l" t="t" r="r" b="b"/>
              <a:pathLst>
                <a:path w="9525" h="9525">
                  <a:moveTo>
                    <a:pt x="7858" y="7144"/>
                  </a:moveTo>
                  <a:cubicBezTo>
                    <a:pt x="6906" y="8096"/>
                    <a:pt x="8811" y="9049"/>
                    <a:pt x="7858" y="7144"/>
                  </a:cubicBezTo>
                  <a:cubicBezTo>
                    <a:pt x="6906" y="8096"/>
                    <a:pt x="6906" y="7144"/>
                    <a:pt x="7858"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1" name="Freeform: Shape 510">
              <a:extLst>
                <a:ext uri="{FF2B5EF4-FFF2-40B4-BE49-F238E27FC236}">
                  <a16:creationId xmlns:a16="http://schemas.microsoft.com/office/drawing/2014/main" id="{0FC84A09-4118-DB37-2556-9E8478084972}"/>
                </a:ext>
              </a:extLst>
            </p:cNvPr>
            <p:cNvSpPr/>
            <p:nvPr/>
          </p:nvSpPr>
          <p:spPr>
            <a:xfrm>
              <a:off x="4934232" y="9501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7358" y="6208"/>
                    <a:pt x="301661" y="46213"/>
                    <a:pt x="342618" y="2906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24" name="Freeform: Shape 123">
              <a:extLst>
                <a:ext uri="{FF2B5EF4-FFF2-40B4-BE49-F238E27FC236}">
                  <a16:creationId xmlns:a16="http://schemas.microsoft.com/office/drawing/2014/main" id="{45117166-85AB-3E2C-FDAC-FEDB76087815}"/>
                </a:ext>
              </a:extLst>
            </p:cNvPr>
            <p:cNvSpPr/>
            <p:nvPr/>
          </p:nvSpPr>
          <p:spPr>
            <a:xfrm>
              <a:off x="4930616" y="9615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25" name="Freeform: Shape 124">
              <a:extLst>
                <a:ext uri="{FF2B5EF4-FFF2-40B4-BE49-F238E27FC236}">
                  <a16:creationId xmlns:a16="http://schemas.microsoft.com/office/drawing/2014/main" id="{ECEE9D48-0C8A-8FD2-52BC-729048C0AA15}"/>
                </a:ext>
              </a:extLst>
            </p:cNvPr>
            <p:cNvSpPr/>
            <p:nvPr/>
          </p:nvSpPr>
          <p:spPr>
            <a:xfrm>
              <a:off x="4955910" y="96821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9049"/>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26" name="Freeform: Shape 125">
              <a:extLst>
                <a:ext uri="{FF2B5EF4-FFF2-40B4-BE49-F238E27FC236}">
                  <a16:creationId xmlns:a16="http://schemas.microsoft.com/office/drawing/2014/main" id="{54022AED-9F03-EBCB-5F97-E006C1A8E6CE}"/>
                </a:ext>
              </a:extLst>
            </p:cNvPr>
            <p:cNvSpPr/>
            <p:nvPr/>
          </p:nvSpPr>
          <p:spPr>
            <a:xfrm>
              <a:off x="4960144" y="9682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27" name="Freeform: Shape 126">
              <a:extLst>
                <a:ext uri="{FF2B5EF4-FFF2-40B4-BE49-F238E27FC236}">
                  <a16:creationId xmlns:a16="http://schemas.microsoft.com/office/drawing/2014/main" id="{01B7DCF6-DF8B-903A-B6D1-AA39272C7849}"/>
                </a:ext>
              </a:extLst>
            </p:cNvPr>
            <p:cNvSpPr/>
            <p:nvPr/>
          </p:nvSpPr>
          <p:spPr>
            <a:xfrm>
              <a:off x="4967764" y="9710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28" name="Freeform: Shape 127">
              <a:extLst>
                <a:ext uri="{FF2B5EF4-FFF2-40B4-BE49-F238E27FC236}">
                  <a16:creationId xmlns:a16="http://schemas.microsoft.com/office/drawing/2014/main" id="{538E50A5-AD27-BD3E-5C1E-1149A010EB1E}"/>
                </a:ext>
              </a:extLst>
            </p:cNvPr>
            <p:cNvSpPr/>
            <p:nvPr/>
          </p:nvSpPr>
          <p:spPr>
            <a:xfrm>
              <a:off x="4967764" y="9691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129" name="Freeform: Shape 128">
              <a:extLst>
                <a:ext uri="{FF2B5EF4-FFF2-40B4-BE49-F238E27FC236}">
                  <a16:creationId xmlns:a16="http://schemas.microsoft.com/office/drawing/2014/main" id="{676120CC-1341-F60A-6C38-E8A25397ED56}"/>
                </a:ext>
              </a:extLst>
            </p:cNvPr>
            <p:cNvSpPr/>
            <p:nvPr/>
          </p:nvSpPr>
          <p:spPr>
            <a:xfrm>
              <a:off x="4980146" y="9706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2" name="Freeform: Shape 511">
              <a:extLst>
                <a:ext uri="{FF2B5EF4-FFF2-40B4-BE49-F238E27FC236}">
                  <a16:creationId xmlns:a16="http://schemas.microsoft.com/office/drawing/2014/main" id="{E88544CD-497B-8D24-AA93-1F1B6BE24D06}"/>
                </a:ext>
              </a:extLst>
            </p:cNvPr>
            <p:cNvSpPr/>
            <p:nvPr/>
          </p:nvSpPr>
          <p:spPr>
            <a:xfrm>
              <a:off x="4985861" y="9691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3" name="Freeform: Shape 512">
              <a:extLst>
                <a:ext uri="{FF2B5EF4-FFF2-40B4-BE49-F238E27FC236}">
                  <a16:creationId xmlns:a16="http://schemas.microsoft.com/office/drawing/2014/main" id="{A8D5BF84-A4AF-999A-8695-39DC0E002341}"/>
                </a:ext>
              </a:extLst>
            </p:cNvPr>
            <p:cNvSpPr/>
            <p:nvPr/>
          </p:nvSpPr>
          <p:spPr>
            <a:xfrm>
              <a:off x="5087064" y="96916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4" name="Freeform: Shape 513">
              <a:extLst>
                <a:ext uri="{FF2B5EF4-FFF2-40B4-BE49-F238E27FC236}">
                  <a16:creationId xmlns:a16="http://schemas.microsoft.com/office/drawing/2014/main" id="{3690E306-3D36-80B1-2E67-AC2A3F18E999}"/>
                </a:ext>
              </a:extLst>
            </p:cNvPr>
            <p:cNvSpPr/>
            <p:nvPr/>
          </p:nvSpPr>
          <p:spPr>
            <a:xfrm>
              <a:off x="5132546" y="9736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5" name="Freeform: Shape 514">
              <a:extLst>
                <a:ext uri="{FF2B5EF4-FFF2-40B4-BE49-F238E27FC236}">
                  <a16:creationId xmlns:a16="http://schemas.microsoft.com/office/drawing/2014/main" id="{AB408373-C4D8-3F7D-A5DB-1FDD916BF63C}"/>
                </a:ext>
              </a:extLst>
            </p:cNvPr>
            <p:cNvSpPr/>
            <p:nvPr/>
          </p:nvSpPr>
          <p:spPr>
            <a:xfrm>
              <a:off x="5158264" y="9693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6" name="Freeform: Shape 515">
              <a:extLst>
                <a:ext uri="{FF2B5EF4-FFF2-40B4-BE49-F238E27FC236}">
                  <a16:creationId xmlns:a16="http://schemas.microsoft.com/office/drawing/2014/main" id="{FBA43D9B-AB2A-9E42-3969-8050E22B61EF}"/>
                </a:ext>
              </a:extLst>
            </p:cNvPr>
            <p:cNvSpPr/>
            <p:nvPr/>
          </p:nvSpPr>
          <p:spPr>
            <a:xfrm>
              <a:off x="4935104" y="1056798"/>
              <a:ext cx="9525" cy="9525"/>
            </a:xfrm>
            <a:custGeom>
              <a:avLst/>
              <a:gdLst>
                <a:gd name="connsiteX0" fmla="*/ 7419 w 9525"/>
                <a:gd name="connsiteY0" fmla="*/ 7144 h 9525"/>
                <a:gd name="connsiteX1" fmla="*/ 7419 w 9525"/>
                <a:gd name="connsiteY1" fmla="*/ 7144 h 9525"/>
                <a:gd name="connsiteX2" fmla="*/ 7419 w 9525"/>
                <a:gd name="connsiteY2" fmla="*/ 7144 h 9525"/>
              </a:gdLst>
              <a:ahLst/>
              <a:cxnLst>
                <a:cxn ang="0">
                  <a:pos x="connsiteX0" y="connsiteY0"/>
                </a:cxn>
                <a:cxn ang="0">
                  <a:pos x="connsiteX1" y="connsiteY1"/>
                </a:cxn>
                <a:cxn ang="0">
                  <a:pos x="connsiteX2" y="connsiteY2"/>
                </a:cxn>
              </a:cxnLst>
              <a:rect l="l" t="t" r="r" b="b"/>
              <a:pathLst>
                <a:path w="9525" h="9525">
                  <a:moveTo>
                    <a:pt x="7419" y="7144"/>
                  </a:moveTo>
                  <a:cubicBezTo>
                    <a:pt x="6466" y="8096"/>
                    <a:pt x="8371" y="9049"/>
                    <a:pt x="7419" y="7144"/>
                  </a:cubicBezTo>
                  <a:cubicBezTo>
                    <a:pt x="7419" y="8096"/>
                    <a:pt x="7419" y="7144"/>
                    <a:pt x="7419"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7" name="Freeform: Shape 516">
              <a:extLst>
                <a:ext uri="{FF2B5EF4-FFF2-40B4-BE49-F238E27FC236}">
                  <a16:creationId xmlns:a16="http://schemas.microsoft.com/office/drawing/2014/main" id="{52FABE4E-BF80-FB95-A4C0-1789CD6902ED}"/>
                </a:ext>
              </a:extLst>
            </p:cNvPr>
            <p:cNvSpPr/>
            <p:nvPr/>
          </p:nvSpPr>
          <p:spPr>
            <a:xfrm>
              <a:off x="4939947" y="104535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8" name="Freeform: Shape 517">
              <a:extLst>
                <a:ext uri="{FF2B5EF4-FFF2-40B4-BE49-F238E27FC236}">
                  <a16:creationId xmlns:a16="http://schemas.microsoft.com/office/drawing/2014/main" id="{00FF0210-6FB5-7A2D-6EDD-CA66137117DC}"/>
                </a:ext>
              </a:extLst>
            </p:cNvPr>
            <p:cNvSpPr/>
            <p:nvPr/>
          </p:nvSpPr>
          <p:spPr>
            <a:xfrm>
              <a:off x="4937284" y="105679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8096"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19" name="Freeform: Shape 518">
              <a:extLst>
                <a:ext uri="{FF2B5EF4-FFF2-40B4-BE49-F238E27FC236}">
                  <a16:creationId xmlns:a16="http://schemas.microsoft.com/office/drawing/2014/main" id="{951223BC-D3E9-126A-80B9-F3A4AAADB9DD}"/>
                </a:ext>
              </a:extLst>
            </p:cNvPr>
            <p:cNvSpPr/>
            <p:nvPr/>
          </p:nvSpPr>
          <p:spPr>
            <a:xfrm>
              <a:off x="4962049" y="106346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0" name="Freeform: Shape 519">
              <a:extLst>
                <a:ext uri="{FF2B5EF4-FFF2-40B4-BE49-F238E27FC236}">
                  <a16:creationId xmlns:a16="http://schemas.microsoft.com/office/drawing/2014/main" id="{46FE9FE7-2EA5-3A13-B757-BAC492513DF9}"/>
                </a:ext>
              </a:extLst>
            </p:cNvPr>
            <p:cNvSpPr/>
            <p:nvPr/>
          </p:nvSpPr>
          <p:spPr>
            <a:xfrm>
              <a:off x="4966811" y="106346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1" name="Freeform: Shape 520">
              <a:extLst>
                <a:ext uri="{FF2B5EF4-FFF2-40B4-BE49-F238E27FC236}">
                  <a16:creationId xmlns:a16="http://schemas.microsoft.com/office/drawing/2014/main" id="{6F969997-B41D-C800-19F5-13BB7725E3B3}"/>
                </a:ext>
              </a:extLst>
            </p:cNvPr>
            <p:cNvSpPr/>
            <p:nvPr/>
          </p:nvSpPr>
          <p:spPr>
            <a:xfrm>
              <a:off x="4974008" y="1066323"/>
              <a:ext cx="9525" cy="9525"/>
            </a:xfrm>
            <a:custGeom>
              <a:avLst/>
              <a:gdLst>
                <a:gd name="connsiteX0" fmla="*/ 7567 w 9525"/>
                <a:gd name="connsiteY0" fmla="*/ 7144 h 9525"/>
                <a:gd name="connsiteX1" fmla="*/ 7567 w 9525"/>
                <a:gd name="connsiteY1" fmla="*/ 8096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8520" y="8096"/>
                    <a:pt x="7567" y="8096"/>
                    <a:pt x="7567" y="8096"/>
                  </a:cubicBezTo>
                  <a:cubicBezTo>
                    <a:pt x="6615" y="8096"/>
                    <a:pt x="7567" y="8096"/>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2" name="Freeform: Shape 521">
              <a:extLst>
                <a:ext uri="{FF2B5EF4-FFF2-40B4-BE49-F238E27FC236}">
                  <a16:creationId xmlns:a16="http://schemas.microsoft.com/office/drawing/2014/main" id="{48FFEA93-D4C1-C58D-A599-9897358DEF7E}"/>
                </a:ext>
              </a:extLst>
            </p:cNvPr>
            <p:cNvSpPr/>
            <p:nvPr/>
          </p:nvSpPr>
          <p:spPr>
            <a:xfrm>
              <a:off x="4974431" y="106441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3" name="Freeform: Shape 522">
              <a:extLst>
                <a:ext uri="{FF2B5EF4-FFF2-40B4-BE49-F238E27FC236}">
                  <a16:creationId xmlns:a16="http://schemas.microsoft.com/office/drawing/2014/main" id="{32F46786-7A02-24C7-D958-73489D91463A}"/>
                </a:ext>
              </a:extLst>
            </p:cNvPr>
            <p:cNvSpPr/>
            <p:nvPr/>
          </p:nvSpPr>
          <p:spPr>
            <a:xfrm>
              <a:off x="4986419" y="1065900"/>
              <a:ext cx="9525" cy="9525"/>
            </a:xfrm>
            <a:custGeom>
              <a:avLst/>
              <a:gdLst>
                <a:gd name="connsiteX0" fmla="*/ 7538 w 9525"/>
                <a:gd name="connsiteY0" fmla="*/ 7567 h 9525"/>
                <a:gd name="connsiteX1" fmla="*/ 8491 w 9525"/>
                <a:gd name="connsiteY1" fmla="*/ 7567 h 9525"/>
                <a:gd name="connsiteX2" fmla="*/ 7538 w 9525"/>
                <a:gd name="connsiteY2" fmla="*/ 7567 h 9525"/>
              </a:gdLst>
              <a:ahLst/>
              <a:cxnLst>
                <a:cxn ang="0">
                  <a:pos x="connsiteX0" y="connsiteY0"/>
                </a:cxn>
                <a:cxn ang="0">
                  <a:pos x="connsiteX1" y="connsiteY1"/>
                </a:cxn>
                <a:cxn ang="0">
                  <a:pos x="connsiteX2" y="connsiteY2"/>
                </a:cxn>
              </a:cxnLst>
              <a:rect l="l" t="t" r="r" b="b"/>
              <a:pathLst>
                <a:path w="9525" h="9525">
                  <a:moveTo>
                    <a:pt x="7538" y="7567"/>
                  </a:moveTo>
                  <a:cubicBezTo>
                    <a:pt x="7538" y="7567"/>
                    <a:pt x="8491" y="6615"/>
                    <a:pt x="8491" y="7567"/>
                  </a:cubicBezTo>
                  <a:cubicBezTo>
                    <a:pt x="7538" y="6615"/>
                    <a:pt x="6586" y="9472"/>
                    <a:pt x="7538"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4" name="Freeform: Shape 523">
              <a:extLst>
                <a:ext uri="{FF2B5EF4-FFF2-40B4-BE49-F238E27FC236}">
                  <a16:creationId xmlns:a16="http://schemas.microsoft.com/office/drawing/2014/main" id="{9AE7DA74-10FB-F3DB-F622-53882692B0F0}"/>
                </a:ext>
              </a:extLst>
            </p:cNvPr>
            <p:cNvSpPr/>
            <p:nvPr/>
          </p:nvSpPr>
          <p:spPr>
            <a:xfrm>
              <a:off x="4991576" y="106441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7144"/>
                    <a:pt x="8096" y="10001"/>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5" name="Freeform: Shape 524">
              <a:extLst>
                <a:ext uri="{FF2B5EF4-FFF2-40B4-BE49-F238E27FC236}">
                  <a16:creationId xmlns:a16="http://schemas.microsoft.com/office/drawing/2014/main" id="{82DDC9C1-CA24-E69E-567A-FE7ECF45BC2D}"/>
                </a:ext>
              </a:extLst>
            </p:cNvPr>
            <p:cNvSpPr/>
            <p:nvPr/>
          </p:nvSpPr>
          <p:spPr>
            <a:xfrm>
              <a:off x="5093732" y="1064418"/>
              <a:ext cx="9525" cy="9525"/>
            </a:xfrm>
            <a:custGeom>
              <a:avLst/>
              <a:gdLst>
                <a:gd name="connsiteX0" fmla="*/ 7858 w 9525"/>
                <a:gd name="connsiteY0" fmla="*/ 7144 h 9525"/>
                <a:gd name="connsiteX1" fmla="*/ 7858 w 9525"/>
                <a:gd name="connsiteY1" fmla="*/ 7144 h 9525"/>
              </a:gdLst>
              <a:ahLst/>
              <a:cxnLst>
                <a:cxn ang="0">
                  <a:pos x="connsiteX0" y="connsiteY0"/>
                </a:cxn>
                <a:cxn ang="0">
                  <a:pos x="connsiteX1" y="connsiteY1"/>
                </a:cxn>
              </a:cxnLst>
              <a:rect l="l" t="t" r="r" b="b"/>
              <a:pathLst>
                <a:path w="9525" h="9525">
                  <a:moveTo>
                    <a:pt x="7858" y="7144"/>
                  </a:moveTo>
                  <a:cubicBezTo>
                    <a:pt x="6906" y="7144"/>
                    <a:pt x="6906" y="7144"/>
                    <a:pt x="7858"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6" name="Freeform: Shape 525">
              <a:extLst>
                <a:ext uri="{FF2B5EF4-FFF2-40B4-BE49-F238E27FC236}">
                  <a16:creationId xmlns:a16="http://schemas.microsoft.com/office/drawing/2014/main" id="{31A215C3-F174-9294-0B57-72AA2E54C4F3}"/>
                </a:ext>
              </a:extLst>
            </p:cNvPr>
            <p:cNvSpPr/>
            <p:nvPr/>
          </p:nvSpPr>
          <p:spPr>
            <a:xfrm>
              <a:off x="5139214" y="106891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7" name="Freeform: Shape 526">
              <a:extLst>
                <a:ext uri="{FF2B5EF4-FFF2-40B4-BE49-F238E27FC236}">
                  <a16:creationId xmlns:a16="http://schemas.microsoft.com/office/drawing/2014/main" id="{C2583028-A678-8796-9A45-84003051E7AE}"/>
                </a:ext>
              </a:extLst>
            </p:cNvPr>
            <p:cNvSpPr/>
            <p:nvPr/>
          </p:nvSpPr>
          <p:spPr>
            <a:xfrm>
              <a:off x="5163979" y="106463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8" name="Freeform: Shape 527">
              <a:extLst>
                <a:ext uri="{FF2B5EF4-FFF2-40B4-BE49-F238E27FC236}">
                  <a16:creationId xmlns:a16="http://schemas.microsoft.com/office/drawing/2014/main" id="{8503C2BC-8969-78C3-5A23-C700A1E5420C}"/>
                </a:ext>
              </a:extLst>
            </p:cNvPr>
            <p:cNvSpPr/>
            <p:nvPr/>
          </p:nvSpPr>
          <p:spPr>
            <a:xfrm>
              <a:off x="4941623" y="115204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6615" y="8096"/>
                    <a:pt x="8520" y="9049"/>
                    <a:pt x="7567" y="7144"/>
                  </a:cubicBezTo>
                  <a:cubicBezTo>
                    <a:pt x="6615" y="8096"/>
                    <a:pt x="7567" y="7144"/>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29" name="Freeform: Shape 528">
              <a:extLst>
                <a:ext uri="{FF2B5EF4-FFF2-40B4-BE49-F238E27FC236}">
                  <a16:creationId xmlns:a16="http://schemas.microsoft.com/office/drawing/2014/main" id="{87C40507-AAA3-C109-9F0C-6332CB436139}"/>
                </a:ext>
              </a:extLst>
            </p:cNvPr>
            <p:cNvSpPr/>
            <p:nvPr/>
          </p:nvSpPr>
          <p:spPr>
            <a:xfrm>
              <a:off x="4946614" y="1140601"/>
              <a:ext cx="342900" cy="38100"/>
            </a:xfrm>
            <a:custGeom>
              <a:avLst/>
              <a:gdLst>
                <a:gd name="connsiteX0" fmla="*/ 342618 w 342900"/>
                <a:gd name="connsiteY0" fmla="*/ 29068 h 38100"/>
                <a:gd name="connsiteX1" fmla="*/ 213078 w 342900"/>
                <a:gd name="connsiteY1" fmla="*/ 25258 h 38100"/>
                <a:gd name="connsiteX2" fmla="*/ 139736 w 342900"/>
                <a:gd name="connsiteY2" fmla="*/ 22401 h 38100"/>
                <a:gd name="connsiteX3" fmla="*/ 80681 w 342900"/>
                <a:gd name="connsiteY3" fmla="*/ 26211 h 38100"/>
                <a:gd name="connsiteX4" fmla="*/ 80681 w 342900"/>
                <a:gd name="connsiteY4" fmla="*/ 17638 h 38100"/>
                <a:gd name="connsiteX5" fmla="*/ 79728 w 342900"/>
                <a:gd name="connsiteY5" fmla="*/ 14781 h 38100"/>
                <a:gd name="connsiteX6" fmla="*/ 56868 w 342900"/>
                <a:gd name="connsiteY6" fmla="*/ 28115 h 38100"/>
                <a:gd name="connsiteX7" fmla="*/ 54011 w 342900"/>
                <a:gd name="connsiteY7" fmla="*/ 18590 h 38100"/>
                <a:gd name="connsiteX8" fmla="*/ 48296 w 342900"/>
                <a:gd name="connsiteY8" fmla="*/ 28115 h 38100"/>
                <a:gd name="connsiteX9" fmla="*/ 48296 w 342900"/>
                <a:gd name="connsiteY9" fmla="*/ 21448 h 38100"/>
                <a:gd name="connsiteX10" fmla="*/ 46391 w 342900"/>
                <a:gd name="connsiteY10" fmla="*/ 29068 h 38100"/>
                <a:gd name="connsiteX11" fmla="*/ 44486 w 342900"/>
                <a:gd name="connsiteY11" fmla="*/ 30021 h 38100"/>
                <a:gd name="connsiteX12" fmla="*/ 38771 w 342900"/>
                <a:gd name="connsiteY12" fmla="*/ 28115 h 38100"/>
                <a:gd name="connsiteX13" fmla="*/ 40676 w 342900"/>
                <a:gd name="connsiteY13" fmla="*/ 17638 h 38100"/>
                <a:gd name="connsiteX14" fmla="*/ 33056 w 342900"/>
                <a:gd name="connsiteY14" fmla="*/ 28115 h 38100"/>
                <a:gd name="connsiteX15" fmla="*/ 9243 w 342900"/>
                <a:gd name="connsiteY15" fmla="*/ 23353 h 38100"/>
                <a:gd name="connsiteX16" fmla="*/ 7338 w 342900"/>
                <a:gd name="connsiteY16" fmla="*/ 22401 h 38100"/>
                <a:gd name="connsiteX17" fmla="*/ 110208 w 342900"/>
                <a:gd name="connsiteY17" fmla="*/ 7161 h 38100"/>
                <a:gd name="connsiteX18" fmla="*/ 342618 w 342900"/>
                <a:gd name="connsiteY18" fmla="*/ 2906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2900" h="38100">
                  <a:moveTo>
                    <a:pt x="342618" y="29068"/>
                  </a:moveTo>
                  <a:cubicBezTo>
                    <a:pt x="327378" y="48118"/>
                    <a:pt x="211173" y="25258"/>
                    <a:pt x="213078" y="25258"/>
                  </a:cubicBezTo>
                  <a:cubicBezTo>
                    <a:pt x="204506" y="24306"/>
                    <a:pt x="140688" y="21448"/>
                    <a:pt x="139736" y="22401"/>
                  </a:cubicBezTo>
                  <a:cubicBezTo>
                    <a:pt x="142593" y="22401"/>
                    <a:pt x="80681" y="22401"/>
                    <a:pt x="80681" y="26211"/>
                  </a:cubicBezTo>
                  <a:cubicBezTo>
                    <a:pt x="76871" y="17638"/>
                    <a:pt x="87348" y="33831"/>
                    <a:pt x="80681" y="17638"/>
                  </a:cubicBezTo>
                  <a:cubicBezTo>
                    <a:pt x="79728" y="18590"/>
                    <a:pt x="78776" y="17638"/>
                    <a:pt x="79728" y="14781"/>
                  </a:cubicBezTo>
                  <a:cubicBezTo>
                    <a:pt x="67346" y="30021"/>
                    <a:pt x="63536" y="20496"/>
                    <a:pt x="56868" y="28115"/>
                  </a:cubicBezTo>
                  <a:cubicBezTo>
                    <a:pt x="54963" y="24306"/>
                    <a:pt x="54011" y="22401"/>
                    <a:pt x="54011" y="18590"/>
                  </a:cubicBezTo>
                  <a:cubicBezTo>
                    <a:pt x="56868" y="20496"/>
                    <a:pt x="46391" y="27163"/>
                    <a:pt x="48296" y="28115"/>
                  </a:cubicBezTo>
                  <a:cubicBezTo>
                    <a:pt x="48296" y="28115"/>
                    <a:pt x="49248" y="21448"/>
                    <a:pt x="48296" y="21448"/>
                  </a:cubicBezTo>
                  <a:cubicBezTo>
                    <a:pt x="45438" y="22401"/>
                    <a:pt x="47343" y="27163"/>
                    <a:pt x="46391" y="29068"/>
                  </a:cubicBezTo>
                  <a:cubicBezTo>
                    <a:pt x="46391" y="27163"/>
                    <a:pt x="46391" y="27163"/>
                    <a:pt x="44486" y="30021"/>
                  </a:cubicBezTo>
                  <a:cubicBezTo>
                    <a:pt x="42581" y="22401"/>
                    <a:pt x="45438" y="26211"/>
                    <a:pt x="38771" y="28115"/>
                  </a:cubicBezTo>
                  <a:cubicBezTo>
                    <a:pt x="38771" y="22401"/>
                    <a:pt x="42581" y="25258"/>
                    <a:pt x="40676" y="17638"/>
                  </a:cubicBezTo>
                  <a:cubicBezTo>
                    <a:pt x="39723" y="17638"/>
                    <a:pt x="33056" y="26211"/>
                    <a:pt x="33056" y="28115"/>
                  </a:cubicBezTo>
                  <a:cubicBezTo>
                    <a:pt x="23531" y="26211"/>
                    <a:pt x="19721" y="17638"/>
                    <a:pt x="9243" y="23353"/>
                  </a:cubicBezTo>
                  <a:cubicBezTo>
                    <a:pt x="9243" y="21448"/>
                    <a:pt x="6386" y="23353"/>
                    <a:pt x="7338" y="22401"/>
                  </a:cubicBezTo>
                  <a:cubicBezTo>
                    <a:pt x="16863" y="13828"/>
                    <a:pt x="74966" y="7161"/>
                    <a:pt x="110208" y="7161"/>
                  </a:cubicBezTo>
                  <a:cubicBezTo>
                    <a:pt x="168311" y="6208"/>
                    <a:pt x="302613" y="46213"/>
                    <a:pt x="342618" y="2906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0" name="Freeform: Shape 529">
              <a:extLst>
                <a:ext uri="{FF2B5EF4-FFF2-40B4-BE49-F238E27FC236}">
                  <a16:creationId xmlns:a16="http://schemas.microsoft.com/office/drawing/2014/main" id="{6C746C4D-6B5D-D9A8-FC2D-577B255E3B67}"/>
                </a:ext>
              </a:extLst>
            </p:cNvPr>
            <p:cNvSpPr/>
            <p:nvPr/>
          </p:nvSpPr>
          <p:spPr>
            <a:xfrm>
              <a:off x="4943951" y="1152048"/>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8096" y="10001"/>
                  </a:cubicBezTo>
                  <a:cubicBezTo>
                    <a:pt x="7144"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1" name="Freeform: Shape 530">
              <a:extLst>
                <a:ext uri="{FF2B5EF4-FFF2-40B4-BE49-F238E27FC236}">
                  <a16:creationId xmlns:a16="http://schemas.microsoft.com/office/drawing/2014/main" id="{8C4C3298-1834-92DC-87A4-9EE3D570D633}"/>
                </a:ext>
              </a:extLst>
            </p:cNvPr>
            <p:cNvSpPr/>
            <p:nvPr/>
          </p:nvSpPr>
          <p:spPr>
            <a:xfrm>
              <a:off x="4968716" y="115871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2" name="Freeform: Shape 531">
              <a:extLst>
                <a:ext uri="{FF2B5EF4-FFF2-40B4-BE49-F238E27FC236}">
                  <a16:creationId xmlns:a16="http://schemas.microsoft.com/office/drawing/2014/main" id="{627B550E-4D45-C8FC-FD72-6B9ABC3FBCA1}"/>
                </a:ext>
              </a:extLst>
            </p:cNvPr>
            <p:cNvSpPr/>
            <p:nvPr/>
          </p:nvSpPr>
          <p:spPr>
            <a:xfrm>
              <a:off x="4972526" y="1158716"/>
              <a:ext cx="9525" cy="9525"/>
            </a:xfrm>
            <a:custGeom>
              <a:avLst/>
              <a:gdLst>
                <a:gd name="connsiteX0" fmla="*/ 9049 w 9525"/>
                <a:gd name="connsiteY0" fmla="*/ 7144 h 9525"/>
                <a:gd name="connsiteX1" fmla="*/ 7144 w 9525"/>
                <a:gd name="connsiteY1" fmla="*/ 9049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9049" y="8096"/>
                    <a:pt x="8096" y="9049"/>
                    <a:pt x="7144" y="9049"/>
                  </a:cubicBezTo>
                  <a:lnTo>
                    <a:pt x="9049"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3" name="Freeform: Shape 532">
              <a:extLst>
                <a:ext uri="{FF2B5EF4-FFF2-40B4-BE49-F238E27FC236}">
                  <a16:creationId xmlns:a16="http://schemas.microsoft.com/office/drawing/2014/main" id="{6F3DD61D-7D6D-1232-6202-4D2AA83BBF84}"/>
                </a:ext>
              </a:extLst>
            </p:cNvPr>
            <p:cNvSpPr/>
            <p:nvPr/>
          </p:nvSpPr>
          <p:spPr>
            <a:xfrm>
              <a:off x="4980146" y="1161573"/>
              <a:ext cx="9525" cy="9525"/>
            </a:xfrm>
            <a:custGeom>
              <a:avLst/>
              <a:gdLst>
                <a:gd name="connsiteX0" fmla="*/ 7144 w 9525"/>
                <a:gd name="connsiteY0" fmla="*/ 7144 h 9525"/>
                <a:gd name="connsiteX1" fmla="*/ 7144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7144" y="8096"/>
                    <a:pt x="7144" y="8096"/>
                  </a:cubicBezTo>
                  <a:cubicBezTo>
                    <a:pt x="7144" y="8096"/>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4" name="Freeform: Shape 533">
              <a:extLst>
                <a:ext uri="{FF2B5EF4-FFF2-40B4-BE49-F238E27FC236}">
                  <a16:creationId xmlns:a16="http://schemas.microsoft.com/office/drawing/2014/main" id="{BC98F0CC-94E7-D18A-0C47-C7C153E322A4}"/>
                </a:ext>
              </a:extLst>
            </p:cNvPr>
            <p:cNvSpPr/>
            <p:nvPr/>
          </p:nvSpPr>
          <p:spPr>
            <a:xfrm>
              <a:off x="4981099" y="1159668"/>
              <a:ext cx="9525" cy="9525"/>
            </a:xfrm>
            <a:custGeom>
              <a:avLst/>
              <a:gdLst>
                <a:gd name="connsiteX0" fmla="*/ 7144 w 9525"/>
                <a:gd name="connsiteY0" fmla="*/ 7144 h 9525"/>
                <a:gd name="connsiteX1" fmla="*/ 8096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8096"/>
                  </a:cubicBezTo>
                  <a:cubicBezTo>
                    <a:pt x="8096"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5" name="Freeform: Shape 534">
              <a:extLst>
                <a:ext uri="{FF2B5EF4-FFF2-40B4-BE49-F238E27FC236}">
                  <a16:creationId xmlns:a16="http://schemas.microsoft.com/office/drawing/2014/main" id="{797E3E45-AB93-5FC1-65CC-ADF694829C42}"/>
                </a:ext>
              </a:extLst>
            </p:cNvPr>
            <p:cNvSpPr/>
            <p:nvPr/>
          </p:nvSpPr>
          <p:spPr>
            <a:xfrm>
              <a:off x="4992529" y="1161150"/>
              <a:ext cx="9525" cy="9525"/>
            </a:xfrm>
            <a:custGeom>
              <a:avLst/>
              <a:gdLst>
                <a:gd name="connsiteX0" fmla="*/ 7144 w 9525"/>
                <a:gd name="connsiteY0" fmla="*/ 7567 h 9525"/>
                <a:gd name="connsiteX1" fmla="*/ 8096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8096" y="6615"/>
                    <a:pt x="8096" y="7567"/>
                  </a:cubicBezTo>
                  <a:cubicBezTo>
                    <a:pt x="8096" y="6615"/>
                    <a:pt x="7144" y="9472"/>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6" name="Freeform: Shape 535">
              <a:extLst>
                <a:ext uri="{FF2B5EF4-FFF2-40B4-BE49-F238E27FC236}">
                  <a16:creationId xmlns:a16="http://schemas.microsoft.com/office/drawing/2014/main" id="{77F8A33A-9C6A-03F9-97D4-4673211568F6}"/>
                </a:ext>
              </a:extLst>
            </p:cNvPr>
            <p:cNvSpPr/>
            <p:nvPr/>
          </p:nvSpPr>
          <p:spPr>
            <a:xfrm>
              <a:off x="4998244" y="11596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001"/>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7" name="Freeform: Shape 536">
              <a:extLst>
                <a:ext uri="{FF2B5EF4-FFF2-40B4-BE49-F238E27FC236}">
                  <a16:creationId xmlns:a16="http://schemas.microsoft.com/office/drawing/2014/main" id="{E220B772-FE4B-9A9F-2F7B-62E488E77E97}"/>
                </a:ext>
              </a:extLst>
            </p:cNvPr>
            <p:cNvSpPr/>
            <p:nvPr/>
          </p:nvSpPr>
          <p:spPr>
            <a:xfrm>
              <a:off x="5099738" y="1159668"/>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6615" y="7144"/>
                    <a:pt x="7567" y="7144"/>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8" name="Freeform: Shape 537">
              <a:extLst>
                <a:ext uri="{FF2B5EF4-FFF2-40B4-BE49-F238E27FC236}">
                  <a16:creationId xmlns:a16="http://schemas.microsoft.com/office/drawing/2014/main" id="{2F9B187A-4083-4240-CC69-3E71FC2CFB36}"/>
                </a:ext>
              </a:extLst>
            </p:cNvPr>
            <p:cNvSpPr/>
            <p:nvPr/>
          </p:nvSpPr>
          <p:spPr>
            <a:xfrm>
              <a:off x="5145881" y="1164164"/>
              <a:ext cx="9525" cy="9525"/>
            </a:xfrm>
            <a:custGeom>
              <a:avLst/>
              <a:gdLst>
                <a:gd name="connsiteX0" fmla="*/ 7144 w 9525"/>
                <a:gd name="connsiteY0" fmla="*/ 7410 h 9525"/>
                <a:gd name="connsiteX1" fmla="*/ 7144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7144" y="8363"/>
                    <a:pt x="7144" y="8363"/>
                  </a:cubicBezTo>
                  <a:cubicBezTo>
                    <a:pt x="7144" y="8363"/>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39" name="Freeform: Shape 538">
              <a:extLst>
                <a:ext uri="{FF2B5EF4-FFF2-40B4-BE49-F238E27FC236}">
                  <a16:creationId xmlns:a16="http://schemas.microsoft.com/office/drawing/2014/main" id="{AD5193A9-21C5-A2FD-492E-76CE9AD94992}"/>
                </a:ext>
              </a:extLst>
            </p:cNvPr>
            <p:cNvSpPr/>
            <p:nvPr/>
          </p:nvSpPr>
          <p:spPr>
            <a:xfrm>
              <a:off x="5170646" y="1159880"/>
              <a:ext cx="9525" cy="9525"/>
            </a:xfrm>
            <a:custGeom>
              <a:avLst/>
              <a:gdLst>
                <a:gd name="connsiteX0" fmla="*/ 7144 w 9525"/>
                <a:gd name="connsiteY0" fmla="*/ 8837 h 9525"/>
                <a:gd name="connsiteX1" fmla="*/ 7144 w 9525"/>
                <a:gd name="connsiteY1" fmla="*/ 8837 h 9525"/>
              </a:gdLst>
              <a:ahLst/>
              <a:cxnLst>
                <a:cxn ang="0">
                  <a:pos x="connsiteX0" y="connsiteY0"/>
                </a:cxn>
                <a:cxn ang="0">
                  <a:pos x="connsiteX1" y="connsiteY1"/>
                </a:cxn>
              </a:cxnLst>
              <a:rect l="l" t="t" r="r" b="b"/>
              <a:pathLst>
                <a:path w="9525" h="9525">
                  <a:moveTo>
                    <a:pt x="7144" y="8837"/>
                  </a:moveTo>
                  <a:cubicBezTo>
                    <a:pt x="7144" y="8837"/>
                    <a:pt x="7144" y="5027"/>
                    <a:pt x="7144" y="883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0" name="Freeform: Shape 539">
              <a:extLst>
                <a:ext uri="{FF2B5EF4-FFF2-40B4-BE49-F238E27FC236}">
                  <a16:creationId xmlns:a16="http://schemas.microsoft.com/office/drawing/2014/main" id="{103838CF-73C2-FBDD-47F5-F871897D8AA8}"/>
                </a:ext>
              </a:extLst>
            </p:cNvPr>
            <p:cNvSpPr/>
            <p:nvPr/>
          </p:nvSpPr>
          <p:spPr>
            <a:xfrm>
              <a:off x="4816316" y="525303"/>
              <a:ext cx="9525" cy="9525"/>
            </a:xfrm>
            <a:custGeom>
              <a:avLst/>
              <a:gdLst>
                <a:gd name="connsiteX0" fmla="*/ 7144 w 9525"/>
                <a:gd name="connsiteY0" fmla="*/ 9049 h 9525"/>
                <a:gd name="connsiteX1" fmla="*/ 8096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10001" y="7144"/>
                    <a:pt x="5239" y="8096"/>
                    <a:pt x="8096" y="7144"/>
                  </a:cubicBezTo>
                  <a:cubicBezTo>
                    <a:pt x="8096" y="8096"/>
                    <a:pt x="8096" y="9049"/>
                    <a:pt x="7144" y="904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1" name="Freeform: Shape 540">
              <a:extLst>
                <a:ext uri="{FF2B5EF4-FFF2-40B4-BE49-F238E27FC236}">
                  <a16:creationId xmlns:a16="http://schemas.microsoft.com/office/drawing/2014/main" id="{7ABDD37C-94BB-E2B6-79E4-439C70BBB2B4}"/>
                </a:ext>
              </a:extLst>
            </p:cNvPr>
            <p:cNvSpPr/>
            <p:nvPr/>
          </p:nvSpPr>
          <p:spPr>
            <a:xfrm>
              <a:off x="4712494" y="526256"/>
              <a:ext cx="104775" cy="800100"/>
            </a:xfrm>
            <a:custGeom>
              <a:avLst/>
              <a:gdLst>
                <a:gd name="connsiteX0" fmla="*/ 38576 w 104775"/>
                <a:gd name="connsiteY0" fmla="*/ 798671 h 800100"/>
                <a:gd name="connsiteX1" fmla="*/ 10954 w 104775"/>
                <a:gd name="connsiteY1" fmla="*/ 553879 h 800100"/>
                <a:gd name="connsiteX2" fmla="*/ 10954 w 104775"/>
                <a:gd name="connsiteY2" fmla="*/ 416719 h 800100"/>
                <a:gd name="connsiteX3" fmla="*/ 13811 w 104775"/>
                <a:gd name="connsiteY3" fmla="*/ 412909 h 800100"/>
                <a:gd name="connsiteX4" fmla="*/ 13811 w 104775"/>
                <a:gd name="connsiteY4" fmla="*/ 418624 h 800100"/>
                <a:gd name="connsiteX5" fmla="*/ 7144 w 104775"/>
                <a:gd name="connsiteY5" fmla="*/ 149066 h 800100"/>
                <a:gd name="connsiteX6" fmla="*/ 15716 w 104775"/>
                <a:gd name="connsiteY6" fmla="*/ 150971 h 800100"/>
                <a:gd name="connsiteX7" fmla="*/ 18574 w 104775"/>
                <a:gd name="connsiteY7" fmla="*/ 150019 h 800100"/>
                <a:gd name="connsiteX8" fmla="*/ 13811 w 104775"/>
                <a:gd name="connsiteY8" fmla="*/ 85249 h 800100"/>
                <a:gd name="connsiteX9" fmla="*/ 13811 w 104775"/>
                <a:gd name="connsiteY9" fmla="*/ 64294 h 800100"/>
                <a:gd name="connsiteX10" fmla="*/ 19526 w 104775"/>
                <a:gd name="connsiteY10" fmla="*/ 69056 h 800100"/>
                <a:gd name="connsiteX11" fmla="*/ 36671 w 104775"/>
                <a:gd name="connsiteY11" fmla="*/ 44291 h 800100"/>
                <a:gd name="connsiteX12" fmla="*/ 30004 w 104775"/>
                <a:gd name="connsiteY12" fmla="*/ 55721 h 800100"/>
                <a:gd name="connsiteX13" fmla="*/ 47149 w 104775"/>
                <a:gd name="connsiteY13" fmla="*/ 32861 h 800100"/>
                <a:gd name="connsiteX14" fmla="*/ 105251 w 104775"/>
                <a:gd name="connsiteY14" fmla="*/ 7144 h 800100"/>
                <a:gd name="connsiteX15" fmla="*/ 29051 w 104775"/>
                <a:gd name="connsiteY15" fmla="*/ 74771 h 800100"/>
                <a:gd name="connsiteX16" fmla="*/ 32861 w 104775"/>
                <a:gd name="connsiteY16" fmla="*/ 245269 h 800100"/>
                <a:gd name="connsiteX17" fmla="*/ 38576 w 104775"/>
                <a:gd name="connsiteY17" fmla="*/ 798671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800100">
                  <a:moveTo>
                    <a:pt x="38576" y="798671"/>
                  </a:moveTo>
                  <a:cubicBezTo>
                    <a:pt x="9049" y="739616"/>
                    <a:pt x="10954" y="604361"/>
                    <a:pt x="10954" y="553879"/>
                  </a:cubicBezTo>
                  <a:cubicBezTo>
                    <a:pt x="10954" y="500539"/>
                    <a:pt x="3334" y="469106"/>
                    <a:pt x="10954" y="416719"/>
                  </a:cubicBezTo>
                  <a:cubicBezTo>
                    <a:pt x="12859" y="417671"/>
                    <a:pt x="13811" y="416719"/>
                    <a:pt x="13811" y="412909"/>
                  </a:cubicBezTo>
                  <a:cubicBezTo>
                    <a:pt x="13811" y="414814"/>
                    <a:pt x="13811" y="416719"/>
                    <a:pt x="13811" y="418624"/>
                  </a:cubicBezTo>
                  <a:cubicBezTo>
                    <a:pt x="25241" y="411956"/>
                    <a:pt x="19526" y="152876"/>
                    <a:pt x="7144" y="149066"/>
                  </a:cubicBezTo>
                  <a:cubicBezTo>
                    <a:pt x="10954" y="145256"/>
                    <a:pt x="10954" y="153829"/>
                    <a:pt x="15716" y="150971"/>
                  </a:cubicBezTo>
                  <a:cubicBezTo>
                    <a:pt x="14764" y="149066"/>
                    <a:pt x="15716" y="148114"/>
                    <a:pt x="18574" y="150019"/>
                  </a:cubicBezTo>
                  <a:cubicBezTo>
                    <a:pt x="12859" y="137636"/>
                    <a:pt x="6191" y="76676"/>
                    <a:pt x="13811" y="85249"/>
                  </a:cubicBezTo>
                  <a:cubicBezTo>
                    <a:pt x="16669" y="80486"/>
                    <a:pt x="7144" y="70009"/>
                    <a:pt x="13811" y="64294"/>
                  </a:cubicBezTo>
                  <a:cubicBezTo>
                    <a:pt x="13811" y="64294"/>
                    <a:pt x="16669" y="72866"/>
                    <a:pt x="19526" y="69056"/>
                  </a:cubicBezTo>
                  <a:cubicBezTo>
                    <a:pt x="24289" y="59531"/>
                    <a:pt x="33814" y="56674"/>
                    <a:pt x="36671" y="44291"/>
                  </a:cubicBezTo>
                  <a:cubicBezTo>
                    <a:pt x="32861" y="47149"/>
                    <a:pt x="30004" y="50959"/>
                    <a:pt x="30004" y="55721"/>
                  </a:cubicBezTo>
                  <a:cubicBezTo>
                    <a:pt x="36671" y="49054"/>
                    <a:pt x="45244" y="40481"/>
                    <a:pt x="47149" y="32861"/>
                  </a:cubicBezTo>
                  <a:cubicBezTo>
                    <a:pt x="53816" y="28099"/>
                    <a:pt x="102394" y="17621"/>
                    <a:pt x="105251" y="7144"/>
                  </a:cubicBezTo>
                  <a:cubicBezTo>
                    <a:pt x="95726" y="16669"/>
                    <a:pt x="49054" y="33814"/>
                    <a:pt x="29051" y="74771"/>
                  </a:cubicBezTo>
                  <a:cubicBezTo>
                    <a:pt x="6191" y="120491"/>
                    <a:pt x="30004" y="195739"/>
                    <a:pt x="32861" y="245269"/>
                  </a:cubicBezTo>
                  <a:cubicBezTo>
                    <a:pt x="39529" y="419576"/>
                    <a:pt x="13811" y="651034"/>
                    <a:pt x="38576" y="798671"/>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2" name="Freeform: Shape 541">
              <a:extLst>
                <a:ext uri="{FF2B5EF4-FFF2-40B4-BE49-F238E27FC236}">
                  <a16:creationId xmlns:a16="http://schemas.microsoft.com/office/drawing/2014/main" id="{668C2E96-E845-709F-BE08-EB2D7E25C9C8}"/>
                </a:ext>
              </a:extLst>
            </p:cNvPr>
            <p:cNvSpPr/>
            <p:nvPr/>
          </p:nvSpPr>
          <p:spPr>
            <a:xfrm>
              <a:off x="4809649" y="527208"/>
              <a:ext cx="9525" cy="9525"/>
            </a:xfrm>
            <a:custGeom>
              <a:avLst/>
              <a:gdLst>
                <a:gd name="connsiteX0" fmla="*/ 10001 w 9525"/>
                <a:gd name="connsiteY0" fmla="*/ 9049 h 9525"/>
                <a:gd name="connsiteX1" fmla="*/ 7144 w 9525"/>
                <a:gd name="connsiteY1" fmla="*/ 7144 h 9525"/>
                <a:gd name="connsiteX2" fmla="*/ 10001 w 9525"/>
                <a:gd name="connsiteY2" fmla="*/ 9049 h 9525"/>
              </a:gdLst>
              <a:ahLst/>
              <a:cxnLst>
                <a:cxn ang="0">
                  <a:pos x="connsiteX0" y="connsiteY0"/>
                </a:cxn>
                <a:cxn ang="0">
                  <a:pos x="connsiteX1" y="connsiteY1"/>
                </a:cxn>
                <a:cxn ang="0">
                  <a:pos x="connsiteX2" y="connsiteY2"/>
                </a:cxn>
              </a:cxnLst>
              <a:rect l="l" t="t" r="r" b="b"/>
              <a:pathLst>
                <a:path w="9525" h="9525">
                  <a:moveTo>
                    <a:pt x="10001" y="9049"/>
                  </a:moveTo>
                  <a:cubicBezTo>
                    <a:pt x="9049" y="8096"/>
                    <a:pt x="7144" y="9049"/>
                    <a:pt x="7144" y="7144"/>
                  </a:cubicBezTo>
                  <a:cubicBezTo>
                    <a:pt x="8096" y="8096"/>
                    <a:pt x="10001" y="8096"/>
                    <a:pt x="10001" y="904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3" name="Freeform: Shape 542">
              <a:extLst>
                <a:ext uri="{FF2B5EF4-FFF2-40B4-BE49-F238E27FC236}">
                  <a16:creationId xmlns:a16="http://schemas.microsoft.com/office/drawing/2014/main" id="{DC0080B0-D6E9-D720-5778-C4E449819A44}"/>
                </a:ext>
              </a:extLst>
            </p:cNvPr>
            <p:cNvSpPr/>
            <p:nvPr/>
          </p:nvSpPr>
          <p:spPr>
            <a:xfrm>
              <a:off x="4757261" y="550464"/>
              <a:ext cx="9525" cy="9525"/>
            </a:xfrm>
            <a:custGeom>
              <a:avLst/>
              <a:gdLst>
                <a:gd name="connsiteX0" fmla="*/ 7144 w 9525"/>
                <a:gd name="connsiteY0" fmla="*/ 8653 h 9525"/>
                <a:gd name="connsiteX1" fmla="*/ 7144 w 9525"/>
                <a:gd name="connsiteY1" fmla="*/ 8653 h 9525"/>
              </a:gdLst>
              <a:ahLst/>
              <a:cxnLst>
                <a:cxn ang="0">
                  <a:pos x="connsiteX0" y="connsiteY0"/>
                </a:cxn>
                <a:cxn ang="0">
                  <a:pos x="connsiteX1" y="connsiteY1"/>
                </a:cxn>
              </a:cxnLst>
              <a:rect l="l" t="t" r="r" b="b"/>
              <a:pathLst>
                <a:path w="9525" h="9525">
                  <a:moveTo>
                    <a:pt x="7144" y="8653"/>
                  </a:moveTo>
                  <a:cubicBezTo>
                    <a:pt x="7144" y="7700"/>
                    <a:pt x="7144" y="5795"/>
                    <a:pt x="7144" y="8653"/>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4" name="Freeform: Shape 543">
              <a:extLst>
                <a:ext uri="{FF2B5EF4-FFF2-40B4-BE49-F238E27FC236}">
                  <a16:creationId xmlns:a16="http://schemas.microsoft.com/office/drawing/2014/main" id="{D7AF1406-E188-40E4-4593-4056CCD30B2C}"/>
                </a:ext>
              </a:extLst>
            </p:cNvPr>
            <p:cNvSpPr/>
            <p:nvPr/>
          </p:nvSpPr>
          <p:spPr>
            <a:xfrm>
              <a:off x="4744687" y="555783"/>
              <a:ext cx="9525" cy="19050"/>
            </a:xfrm>
            <a:custGeom>
              <a:avLst/>
              <a:gdLst>
                <a:gd name="connsiteX0" fmla="*/ 7335 w 9525"/>
                <a:gd name="connsiteY0" fmla="*/ 11906 h 19050"/>
                <a:gd name="connsiteX1" fmla="*/ 10193 w 9525"/>
                <a:gd name="connsiteY1" fmla="*/ 7144 h 19050"/>
                <a:gd name="connsiteX2" fmla="*/ 7335 w 9525"/>
                <a:gd name="connsiteY2" fmla="*/ 11906 h 19050"/>
              </a:gdLst>
              <a:ahLst/>
              <a:cxnLst>
                <a:cxn ang="0">
                  <a:pos x="connsiteX0" y="connsiteY0"/>
                </a:cxn>
                <a:cxn ang="0">
                  <a:pos x="connsiteX1" y="connsiteY1"/>
                </a:cxn>
                <a:cxn ang="0">
                  <a:pos x="connsiteX2" y="connsiteY2"/>
                </a:cxn>
              </a:cxnLst>
              <a:rect l="l" t="t" r="r" b="b"/>
              <a:pathLst>
                <a:path w="9525" h="19050">
                  <a:moveTo>
                    <a:pt x="7335" y="11906"/>
                  </a:moveTo>
                  <a:cubicBezTo>
                    <a:pt x="6383" y="10954"/>
                    <a:pt x="9240" y="8096"/>
                    <a:pt x="10193" y="7144"/>
                  </a:cubicBezTo>
                  <a:lnTo>
                    <a:pt x="7335" y="11906"/>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5" name="Freeform: Shape 544">
              <a:extLst>
                <a:ext uri="{FF2B5EF4-FFF2-40B4-BE49-F238E27FC236}">
                  <a16:creationId xmlns:a16="http://schemas.microsoft.com/office/drawing/2014/main" id="{E1AC09A1-3AD8-E818-55D1-A73E4DA77679}"/>
                </a:ext>
              </a:extLst>
            </p:cNvPr>
            <p:cNvSpPr/>
            <p:nvPr/>
          </p:nvSpPr>
          <p:spPr>
            <a:xfrm>
              <a:off x="4730115" y="567213"/>
              <a:ext cx="9525" cy="9525"/>
            </a:xfrm>
            <a:custGeom>
              <a:avLst/>
              <a:gdLst>
                <a:gd name="connsiteX0" fmla="*/ 8573 w 9525"/>
                <a:gd name="connsiteY0" fmla="*/ 8096 h 9525"/>
                <a:gd name="connsiteX1" fmla="*/ 8573 w 9525"/>
                <a:gd name="connsiteY1" fmla="*/ 7144 h 9525"/>
                <a:gd name="connsiteX2" fmla="*/ 8573 w 9525"/>
                <a:gd name="connsiteY2" fmla="*/ 8096 h 9525"/>
              </a:gdLst>
              <a:ahLst/>
              <a:cxnLst>
                <a:cxn ang="0">
                  <a:pos x="connsiteX0" y="connsiteY0"/>
                </a:cxn>
                <a:cxn ang="0">
                  <a:pos x="connsiteX1" y="connsiteY1"/>
                </a:cxn>
                <a:cxn ang="0">
                  <a:pos x="connsiteX2" y="connsiteY2"/>
                </a:cxn>
              </a:cxnLst>
              <a:rect l="l" t="t" r="r" b="b"/>
              <a:pathLst>
                <a:path w="9525" h="9525">
                  <a:moveTo>
                    <a:pt x="8573" y="8096"/>
                  </a:moveTo>
                  <a:cubicBezTo>
                    <a:pt x="6667" y="8096"/>
                    <a:pt x="6667" y="8096"/>
                    <a:pt x="8573" y="7144"/>
                  </a:cubicBezTo>
                  <a:cubicBezTo>
                    <a:pt x="8573" y="7144"/>
                    <a:pt x="8573" y="8096"/>
                    <a:pt x="8573"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6" name="Freeform: Shape 545">
              <a:extLst>
                <a:ext uri="{FF2B5EF4-FFF2-40B4-BE49-F238E27FC236}">
                  <a16:creationId xmlns:a16="http://schemas.microsoft.com/office/drawing/2014/main" id="{7577A9E8-A03B-2B14-C055-77687F425F4F}"/>
                </a:ext>
              </a:extLst>
            </p:cNvPr>
            <p:cNvSpPr/>
            <p:nvPr/>
          </p:nvSpPr>
          <p:spPr>
            <a:xfrm>
              <a:off x="4729639" y="570368"/>
              <a:ext cx="9525" cy="9525"/>
            </a:xfrm>
            <a:custGeom>
              <a:avLst/>
              <a:gdLst>
                <a:gd name="connsiteX0" fmla="*/ 10001 w 9525"/>
                <a:gd name="connsiteY0" fmla="*/ 7799 h 9525"/>
                <a:gd name="connsiteX1" fmla="*/ 7144 w 9525"/>
                <a:gd name="connsiteY1" fmla="*/ 8751 h 9525"/>
                <a:gd name="connsiteX2" fmla="*/ 10001 w 9525"/>
                <a:gd name="connsiteY2" fmla="*/ 7799 h 9525"/>
              </a:gdLst>
              <a:ahLst/>
              <a:cxnLst>
                <a:cxn ang="0">
                  <a:pos x="connsiteX0" y="connsiteY0"/>
                </a:cxn>
                <a:cxn ang="0">
                  <a:pos x="connsiteX1" y="connsiteY1"/>
                </a:cxn>
                <a:cxn ang="0">
                  <a:pos x="connsiteX2" y="connsiteY2"/>
                </a:cxn>
              </a:cxnLst>
              <a:rect l="l" t="t" r="r" b="b"/>
              <a:pathLst>
                <a:path w="9525" h="9525">
                  <a:moveTo>
                    <a:pt x="10001" y="7799"/>
                  </a:moveTo>
                  <a:cubicBezTo>
                    <a:pt x="9049" y="8751"/>
                    <a:pt x="8096" y="8751"/>
                    <a:pt x="7144" y="8751"/>
                  </a:cubicBezTo>
                  <a:cubicBezTo>
                    <a:pt x="8096" y="8751"/>
                    <a:pt x="9049" y="5894"/>
                    <a:pt x="10001" y="779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7" name="Freeform: Shape 546">
              <a:extLst>
                <a:ext uri="{FF2B5EF4-FFF2-40B4-BE49-F238E27FC236}">
                  <a16:creationId xmlns:a16="http://schemas.microsoft.com/office/drawing/2014/main" id="{4DB821E1-7ED6-E454-3135-B9DCC5B78761}"/>
                </a:ext>
              </a:extLst>
            </p:cNvPr>
            <p:cNvSpPr/>
            <p:nvPr/>
          </p:nvSpPr>
          <p:spPr>
            <a:xfrm>
              <a:off x="4709636" y="597540"/>
              <a:ext cx="9525" cy="9525"/>
            </a:xfrm>
            <a:custGeom>
              <a:avLst/>
              <a:gdLst>
                <a:gd name="connsiteX0" fmla="*/ 9049 w 9525"/>
                <a:gd name="connsiteY0" fmla="*/ 7297 h 9525"/>
                <a:gd name="connsiteX1" fmla="*/ 7144 w 9525"/>
                <a:gd name="connsiteY1" fmla="*/ 10154 h 9525"/>
                <a:gd name="connsiteX2" fmla="*/ 9049 w 9525"/>
                <a:gd name="connsiteY2" fmla="*/ 7297 h 9525"/>
              </a:gdLst>
              <a:ahLst/>
              <a:cxnLst>
                <a:cxn ang="0">
                  <a:pos x="connsiteX0" y="connsiteY0"/>
                </a:cxn>
                <a:cxn ang="0">
                  <a:pos x="connsiteX1" y="connsiteY1"/>
                </a:cxn>
                <a:cxn ang="0">
                  <a:pos x="connsiteX2" y="connsiteY2"/>
                </a:cxn>
              </a:cxnLst>
              <a:rect l="l" t="t" r="r" b="b"/>
              <a:pathLst>
                <a:path w="9525" h="9525">
                  <a:moveTo>
                    <a:pt x="9049" y="7297"/>
                  </a:moveTo>
                  <a:cubicBezTo>
                    <a:pt x="9049" y="8249"/>
                    <a:pt x="9049" y="10154"/>
                    <a:pt x="7144" y="10154"/>
                  </a:cubicBezTo>
                  <a:cubicBezTo>
                    <a:pt x="8096" y="10154"/>
                    <a:pt x="8096" y="6344"/>
                    <a:pt x="9049" y="729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8" name="Freeform: Shape 547">
              <a:extLst>
                <a:ext uri="{FF2B5EF4-FFF2-40B4-BE49-F238E27FC236}">
                  <a16:creationId xmlns:a16="http://schemas.microsoft.com/office/drawing/2014/main" id="{B3EF8E24-CD77-E36D-579C-CE4E9FCC3712}"/>
                </a:ext>
              </a:extLst>
            </p:cNvPr>
            <p:cNvSpPr/>
            <p:nvPr/>
          </p:nvSpPr>
          <p:spPr>
            <a:xfrm>
              <a:off x="4708260" y="613886"/>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49" name="Freeform: Shape 548">
              <a:extLst>
                <a:ext uri="{FF2B5EF4-FFF2-40B4-BE49-F238E27FC236}">
                  <a16:creationId xmlns:a16="http://schemas.microsoft.com/office/drawing/2014/main" id="{084EDBB8-0D46-6100-6476-A902755FCA9E}"/>
                </a:ext>
              </a:extLst>
            </p:cNvPr>
            <p:cNvSpPr/>
            <p:nvPr/>
          </p:nvSpPr>
          <p:spPr>
            <a:xfrm>
              <a:off x="4722019" y="869257"/>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0" name="Freeform: Shape 549">
              <a:extLst>
                <a:ext uri="{FF2B5EF4-FFF2-40B4-BE49-F238E27FC236}">
                  <a16:creationId xmlns:a16="http://schemas.microsoft.com/office/drawing/2014/main" id="{BFE593A1-1D35-8C7B-BA6A-B8B4FDCF6DDD}"/>
                </a:ext>
              </a:extLst>
            </p:cNvPr>
            <p:cNvSpPr/>
            <p:nvPr/>
          </p:nvSpPr>
          <p:spPr>
            <a:xfrm>
              <a:off x="4713446" y="982503"/>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8096" y="9049"/>
                    <a:pt x="7144" y="8096"/>
                    <a:pt x="7144" y="8096"/>
                  </a:cubicBezTo>
                  <a:cubicBezTo>
                    <a:pt x="7144" y="7144"/>
                    <a:pt x="8096" y="9049"/>
                    <a:pt x="8096"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1" name="Freeform: Shape 550">
              <a:extLst>
                <a:ext uri="{FF2B5EF4-FFF2-40B4-BE49-F238E27FC236}">
                  <a16:creationId xmlns:a16="http://schemas.microsoft.com/office/drawing/2014/main" id="{5E272A8A-69D4-FB71-6C59-BA28D5CDE4A1}"/>
                </a:ext>
              </a:extLst>
            </p:cNvPr>
            <p:cNvSpPr/>
            <p:nvPr/>
          </p:nvSpPr>
          <p:spPr>
            <a:xfrm>
              <a:off x="4715351" y="104261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11906" y="6085"/>
                    <a:pt x="7144" y="799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2" name="Freeform: Shape 551">
              <a:extLst>
                <a:ext uri="{FF2B5EF4-FFF2-40B4-BE49-F238E27FC236}">
                  <a16:creationId xmlns:a16="http://schemas.microsoft.com/office/drawing/2014/main" id="{F4C0A4B7-1F5D-C474-BB5D-7666CE8D969B}"/>
                </a:ext>
              </a:extLst>
            </p:cNvPr>
            <p:cNvSpPr/>
            <p:nvPr/>
          </p:nvSpPr>
          <p:spPr>
            <a:xfrm>
              <a:off x="4764035" y="574833"/>
              <a:ext cx="9525" cy="9525"/>
            </a:xfrm>
            <a:custGeom>
              <a:avLst/>
              <a:gdLst>
                <a:gd name="connsiteX0" fmla="*/ 7990 w 9525"/>
                <a:gd name="connsiteY0" fmla="*/ 9049 h 9525"/>
                <a:gd name="connsiteX1" fmla="*/ 7990 w 9525"/>
                <a:gd name="connsiteY1" fmla="*/ 7144 h 9525"/>
                <a:gd name="connsiteX2" fmla="*/ 7990 w 9525"/>
                <a:gd name="connsiteY2" fmla="*/ 9049 h 9525"/>
              </a:gdLst>
              <a:ahLst/>
              <a:cxnLst>
                <a:cxn ang="0">
                  <a:pos x="connsiteX0" y="connsiteY0"/>
                </a:cxn>
                <a:cxn ang="0">
                  <a:pos x="connsiteX1" y="connsiteY1"/>
                </a:cxn>
                <a:cxn ang="0">
                  <a:pos x="connsiteX2" y="connsiteY2"/>
                </a:cxn>
              </a:cxnLst>
              <a:rect l="l" t="t" r="r" b="b"/>
              <a:pathLst>
                <a:path w="9525" h="9525">
                  <a:moveTo>
                    <a:pt x="7990" y="9049"/>
                  </a:moveTo>
                  <a:cubicBezTo>
                    <a:pt x="7990" y="6191"/>
                    <a:pt x="6085" y="10001"/>
                    <a:pt x="7990" y="7144"/>
                  </a:cubicBezTo>
                  <a:cubicBezTo>
                    <a:pt x="7990" y="8096"/>
                    <a:pt x="7990" y="8096"/>
                    <a:pt x="7990" y="904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3" name="Freeform: Shape 552">
              <a:extLst>
                <a:ext uri="{FF2B5EF4-FFF2-40B4-BE49-F238E27FC236}">
                  <a16:creationId xmlns:a16="http://schemas.microsoft.com/office/drawing/2014/main" id="{5B294A49-260A-EC08-11B2-6205CB493B27}"/>
                </a:ext>
              </a:extLst>
            </p:cNvPr>
            <p:cNvSpPr/>
            <p:nvPr/>
          </p:nvSpPr>
          <p:spPr>
            <a:xfrm>
              <a:off x="4745749" y="581501"/>
              <a:ext cx="28575" cy="723900"/>
            </a:xfrm>
            <a:custGeom>
              <a:avLst/>
              <a:gdLst>
                <a:gd name="connsiteX0" fmla="*/ 28181 w 28575"/>
                <a:gd name="connsiteY0" fmla="*/ 719614 h 723900"/>
                <a:gd name="connsiteX1" fmla="*/ 11988 w 28575"/>
                <a:gd name="connsiteY1" fmla="*/ 389096 h 723900"/>
                <a:gd name="connsiteX2" fmla="*/ 11988 w 28575"/>
                <a:gd name="connsiteY2" fmla="*/ 394811 h 723900"/>
                <a:gd name="connsiteX3" fmla="*/ 13893 w 28575"/>
                <a:gd name="connsiteY3" fmla="*/ 290036 h 723900"/>
                <a:gd name="connsiteX4" fmla="*/ 7226 w 28575"/>
                <a:gd name="connsiteY4" fmla="*/ 163354 h 723900"/>
                <a:gd name="connsiteX5" fmla="*/ 15798 w 28575"/>
                <a:gd name="connsiteY5" fmla="*/ 164306 h 723900"/>
                <a:gd name="connsiteX6" fmla="*/ 18656 w 28575"/>
                <a:gd name="connsiteY6" fmla="*/ 163354 h 723900"/>
                <a:gd name="connsiteX7" fmla="*/ 16751 w 28575"/>
                <a:gd name="connsiteY7" fmla="*/ 108109 h 723900"/>
                <a:gd name="connsiteX8" fmla="*/ 8178 w 28575"/>
                <a:gd name="connsiteY8" fmla="*/ 92869 h 723900"/>
                <a:gd name="connsiteX9" fmla="*/ 14846 w 28575"/>
                <a:gd name="connsiteY9" fmla="*/ 93821 h 723900"/>
                <a:gd name="connsiteX10" fmla="*/ 7226 w 28575"/>
                <a:gd name="connsiteY10" fmla="*/ 83344 h 723900"/>
                <a:gd name="connsiteX11" fmla="*/ 12941 w 28575"/>
                <a:gd name="connsiteY11" fmla="*/ 70009 h 723900"/>
                <a:gd name="connsiteX12" fmla="*/ 19608 w 28575"/>
                <a:gd name="connsiteY12" fmla="*/ 78581 h 723900"/>
                <a:gd name="connsiteX13" fmla="*/ 11988 w 28575"/>
                <a:gd name="connsiteY13" fmla="*/ 58579 h 723900"/>
                <a:gd name="connsiteX14" fmla="*/ 20561 w 28575"/>
                <a:gd name="connsiteY14" fmla="*/ 7144 h 723900"/>
                <a:gd name="connsiteX15" fmla="*/ 29133 w 28575"/>
                <a:gd name="connsiteY15" fmla="*/ 246221 h 723900"/>
                <a:gd name="connsiteX16" fmla="*/ 24371 w 28575"/>
                <a:gd name="connsiteY16" fmla="*/ 401479 h 723900"/>
                <a:gd name="connsiteX17" fmla="*/ 27228 w 28575"/>
                <a:gd name="connsiteY17" fmla="*/ 571024 h 723900"/>
                <a:gd name="connsiteX18" fmla="*/ 28181 w 28575"/>
                <a:gd name="connsiteY18" fmla="*/ 719614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723900">
                  <a:moveTo>
                    <a:pt x="28181" y="719614"/>
                  </a:moveTo>
                  <a:cubicBezTo>
                    <a:pt x="3416" y="676751"/>
                    <a:pt x="26276" y="387191"/>
                    <a:pt x="11988" y="389096"/>
                  </a:cubicBezTo>
                  <a:cubicBezTo>
                    <a:pt x="11988" y="391001"/>
                    <a:pt x="11988" y="392906"/>
                    <a:pt x="11988" y="394811"/>
                  </a:cubicBezTo>
                  <a:cubicBezTo>
                    <a:pt x="16751" y="391954"/>
                    <a:pt x="14846" y="292894"/>
                    <a:pt x="13893" y="290036"/>
                  </a:cubicBezTo>
                  <a:cubicBezTo>
                    <a:pt x="14846" y="292894"/>
                    <a:pt x="12941" y="165259"/>
                    <a:pt x="7226" y="163354"/>
                  </a:cubicBezTo>
                  <a:cubicBezTo>
                    <a:pt x="11988" y="159544"/>
                    <a:pt x="9131" y="169069"/>
                    <a:pt x="15798" y="164306"/>
                  </a:cubicBezTo>
                  <a:cubicBezTo>
                    <a:pt x="14846" y="162401"/>
                    <a:pt x="15798" y="162401"/>
                    <a:pt x="18656" y="163354"/>
                  </a:cubicBezTo>
                  <a:cubicBezTo>
                    <a:pt x="14846" y="156686"/>
                    <a:pt x="2463" y="100489"/>
                    <a:pt x="16751" y="108109"/>
                  </a:cubicBezTo>
                  <a:cubicBezTo>
                    <a:pt x="17703" y="106204"/>
                    <a:pt x="6273" y="95726"/>
                    <a:pt x="8178" y="92869"/>
                  </a:cubicBezTo>
                  <a:cubicBezTo>
                    <a:pt x="8178" y="93821"/>
                    <a:pt x="14846" y="96679"/>
                    <a:pt x="14846" y="93821"/>
                  </a:cubicBezTo>
                  <a:cubicBezTo>
                    <a:pt x="13893" y="86201"/>
                    <a:pt x="6273" y="91916"/>
                    <a:pt x="7226" y="83344"/>
                  </a:cubicBezTo>
                  <a:cubicBezTo>
                    <a:pt x="8178" y="83344"/>
                    <a:pt x="19608" y="77629"/>
                    <a:pt x="12941" y="70009"/>
                  </a:cubicBezTo>
                  <a:cubicBezTo>
                    <a:pt x="-394" y="79534"/>
                    <a:pt x="22466" y="77629"/>
                    <a:pt x="19608" y="78581"/>
                  </a:cubicBezTo>
                  <a:cubicBezTo>
                    <a:pt x="20561" y="75724"/>
                    <a:pt x="11988" y="58579"/>
                    <a:pt x="11988" y="58579"/>
                  </a:cubicBezTo>
                  <a:cubicBezTo>
                    <a:pt x="12941" y="52864"/>
                    <a:pt x="25323" y="14764"/>
                    <a:pt x="20561" y="7144"/>
                  </a:cubicBezTo>
                  <a:cubicBezTo>
                    <a:pt x="23418" y="44291"/>
                    <a:pt x="27228" y="171926"/>
                    <a:pt x="29133" y="246221"/>
                  </a:cubicBezTo>
                  <a:cubicBezTo>
                    <a:pt x="30086" y="300514"/>
                    <a:pt x="24371" y="350996"/>
                    <a:pt x="24371" y="401479"/>
                  </a:cubicBezTo>
                  <a:cubicBezTo>
                    <a:pt x="24371" y="450056"/>
                    <a:pt x="28181" y="519589"/>
                    <a:pt x="27228" y="571024"/>
                  </a:cubicBezTo>
                  <a:cubicBezTo>
                    <a:pt x="27228" y="611981"/>
                    <a:pt x="26276" y="708184"/>
                    <a:pt x="28181" y="71961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4" name="Freeform: Shape 553">
              <a:extLst>
                <a:ext uri="{FF2B5EF4-FFF2-40B4-BE49-F238E27FC236}">
                  <a16:creationId xmlns:a16="http://schemas.microsoft.com/office/drawing/2014/main" id="{1D71FA25-F341-D400-1205-3C4DB092032D}"/>
                </a:ext>
              </a:extLst>
            </p:cNvPr>
            <p:cNvSpPr/>
            <p:nvPr/>
          </p:nvSpPr>
          <p:spPr>
            <a:xfrm>
              <a:off x="4761071" y="579596"/>
              <a:ext cx="9525" cy="9525"/>
            </a:xfrm>
            <a:custGeom>
              <a:avLst/>
              <a:gdLst>
                <a:gd name="connsiteX0" fmla="*/ 10001 w 9525"/>
                <a:gd name="connsiteY0" fmla="*/ 7144 h 9525"/>
                <a:gd name="connsiteX1" fmla="*/ 7144 w 9525"/>
                <a:gd name="connsiteY1" fmla="*/ 7144 h 9525"/>
                <a:gd name="connsiteX2" fmla="*/ 10001 w 9525"/>
                <a:gd name="connsiteY2" fmla="*/ 7144 h 9525"/>
              </a:gdLst>
              <a:ahLst/>
              <a:cxnLst>
                <a:cxn ang="0">
                  <a:pos x="connsiteX0" y="connsiteY0"/>
                </a:cxn>
                <a:cxn ang="0">
                  <a:pos x="connsiteX1" y="connsiteY1"/>
                </a:cxn>
                <a:cxn ang="0">
                  <a:pos x="connsiteX2" y="connsiteY2"/>
                </a:cxn>
              </a:cxnLst>
              <a:rect l="l" t="t" r="r" b="b"/>
              <a:pathLst>
                <a:path w="9525" h="9525">
                  <a:moveTo>
                    <a:pt x="10001" y="7144"/>
                  </a:moveTo>
                  <a:cubicBezTo>
                    <a:pt x="9049" y="7144"/>
                    <a:pt x="8096" y="9049"/>
                    <a:pt x="7144" y="7144"/>
                  </a:cubicBezTo>
                  <a:cubicBezTo>
                    <a:pt x="8096" y="8096"/>
                    <a:pt x="9049" y="7144"/>
                    <a:pt x="10001"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5" name="Freeform: Shape 554">
              <a:extLst>
                <a:ext uri="{FF2B5EF4-FFF2-40B4-BE49-F238E27FC236}">
                  <a16:creationId xmlns:a16="http://schemas.microsoft.com/office/drawing/2014/main" id="{F38BAFEE-C438-6906-23E1-7FA5E111A879}"/>
                </a:ext>
              </a:extLst>
            </p:cNvPr>
            <p:cNvSpPr/>
            <p:nvPr/>
          </p:nvSpPr>
          <p:spPr>
            <a:xfrm>
              <a:off x="4745408" y="627750"/>
              <a:ext cx="9525" cy="9525"/>
            </a:xfrm>
            <a:custGeom>
              <a:avLst/>
              <a:gdLst>
                <a:gd name="connsiteX0" fmla="*/ 7567 w 9525"/>
                <a:gd name="connsiteY0" fmla="*/ 7567 h 9525"/>
                <a:gd name="connsiteX1" fmla="*/ 7567 w 9525"/>
                <a:gd name="connsiteY1" fmla="*/ 7567 h 9525"/>
              </a:gdLst>
              <a:ahLst/>
              <a:cxnLst>
                <a:cxn ang="0">
                  <a:pos x="connsiteX0" y="connsiteY0"/>
                </a:cxn>
                <a:cxn ang="0">
                  <a:pos x="connsiteX1" y="connsiteY1"/>
                </a:cxn>
              </a:cxnLst>
              <a:rect l="l" t="t" r="r" b="b"/>
              <a:pathLst>
                <a:path w="9525" h="9525">
                  <a:moveTo>
                    <a:pt x="7567" y="7567"/>
                  </a:moveTo>
                  <a:cubicBezTo>
                    <a:pt x="7567" y="7567"/>
                    <a:pt x="6615" y="6615"/>
                    <a:pt x="7567"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6" name="Freeform: Shape 555">
              <a:extLst>
                <a:ext uri="{FF2B5EF4-FFF2-40B4-BE49-F238E27FC236}">
                  <a16:creationId xmlns:a16="http://schemas.microsoft.com/office/drawing/2014/main" id="{40E4887F-75C8-C2E6-47DA-9BA67567A04F}"/>
                </a:ext>
              </a:extLst>
            </p:cNvPr>
            <p:cNvSpPr/>
            <p:nvPr/>
          </p:nvSpPr>
          <p:spPr>
            <a:xfrm>
              <a:off x="4752499" y="635793"/>
              <a:ext cx="9525" cy="19050"/>
            </a:xfrm>
            <a:custGeom>
              <a:avLst/>
              <a:gdLst>
                <a:gd name="connsiteX0" fmla="*/ 8096 w 9525"/>
                <a:gd name="connsiteY0" fmla="*/ 11906 h 19050"/>
                <a:gd name="connsiteX1" fmla="*/ 7144 w 9525"/>
                <a:gd name="connsiteY1" fmla="*/ 7144 h 19050"/>
                <a:gd name="connsiteX2" fmla="*/ 8096 w 9525"/>
                <a:gd name="connsiteY2" fmla="*/ 11906 h 19050"/>
              </a:gdLst>
              <a:ahLst/>
              <a:cxnLst>
                <a:cxn ang="0">
                  <a:pos x="connsiteX0" y="connsiteY0"/>
                </a:cxn>
                <a:cxn ang="0">
                  <a:pos x="connsiteX1" y="connsiteY1"/>
                </a:cxn>
                <a:cxn ang="0">
                  <a:pos x="connsiteX2" y="connsiteY2"/>
                </a:cxn>
              </a:cxnLst>
              <a:rect l="l" t="t" r="r" b="b"/>
              <a:pathLst>
                <a:path w="9525" h="19050">
                  <a:moveTo>
                    <a:pt x="8096" y="11906"/>
                  </a:moveTo>
                  <a:cubicBezTo>
                    <a:pt x="7144" y="11906"/>
                    <a:pt x="7144" y="9049"/>
                    <a:pt x="7144" y="7144"/>
                  </a:cubicBezTo>
                  <a:lnTo>
                    <a:pt x="8096" y="11906"/>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7" name="Freeform: Shape 556">
              <a:extLst>
                <a:ext uri="{FF2B5EF4-FFF2-40B4-BE49-F238E27FC236}">
                  <a16:creationId xmlns:a16="http://schemas.microsoft.com/office/drawing/2014/main" id="{3934A2B0-B1D8-1CEF-BDA9-49FDCEF1447E}"/>
                </a:ext>
              </a:extLst>
            </p:cNvPr>
            <p:cNvSpPr/>
            <p:nvPr/>
          </p:nvSpPr>
          <p:spPr>
            <a:xfrm>
              <a:off x="4747736" y="651986"/>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9049"/>
                    <a:pt x="7144" y="7144"/>
                  </a:cubicBezTo>
                  <a:cubicBezTo>
                    <a:pt x="8096" y="7144"/>
                    <a:pt x="8096" y="7144"/>
                    <a:pt x="8096"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8" name="Freeform: Shape 557">
              <a:extLst>
                <a:ext uri="{FF2B5EF4-FFF2-40B4-BE49-F238E27FC236}">
                  <a16:creationId xmlns:a16="http://schemas.microsoft.com/office/drawing/2014/main" id="{503C0E97-143A-5419-F925-C3352B15DB11}"/>
                </a:ext>
              </a:extLst>
            </p:cNvPr>
            <p:cNvSpPr/>
            <p:nvPr/>
          </p:nvSpPr>
          <p:spPr>
            <a:xfrm>
              <a:off x="4749641" y="653696"/>
              <a:ext cx="9525" cy="9525"/>
            </a:xfrm>
            <a:custGeom>
              <a:avLst/>
              <a:gdLst>
                <a:gd name="connsiteX0" fmla="*/ 8096 w 9525"/>
                <a:gd name="connsiteY0" fmla="*/ 7338 h 9525"/>
                <a:gd name="connsiteX1" fmla="*/ 7144 w 9525"/>
                <a:gd name="connsiteY1" fmla="*/ 9243 h 9525"/>
                <a:gd name="connsiteX2" fmla="*/ 8096 w 9525"/>
                <a:gd name="connsiteY2" fmla="*/ 7338 h 9525"/>
              </a:gdLst>
              <a:ahLst/>
              <a:cxnLst>
                <a:cxn ang="0">
                  <a:pos x="connsiteX0" y="connsiteY0"/>
                </a:cxn>
                <a:cxn ang="0">
                  <a:pos x="connsiteX1" y="connsiteY1"/>
                </a:cxn>
                <a:cxn ang="0">
                  <a:pos x="connsiteX2" y="connsiteY2"/>
                </a:cxn>
              </a:cxnLst>
              <a:rect l="l" t="t" r="r" b="b"/>
              <a:pathLst>
                <a:path w="9525" h="9525">
                  <a:moveTo>
                    <a:pt x="8096" y="7338"/>
                  </a:moveTo>
                  <a:cubicBezTo>
                    <a:pt x="8096" y="8291"/>
                    <a:pt x="7144" y="9243"/>
                    <a:pt x="7144" y="9243"/>
                  </a:cubicBezTo>
                  <a:cubicBezTo>
                    <a:pt x="8096" y="9243"/>
                    <a:pt x="7144" y="6386"/>
                    <a:pt x="8096" y="7338"/>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59" name="Freeform: Shape 558">
              <a:extLst>
                <a:ext uri="{FF2B5EF4-FFF2-40B4-BE49-F238E27FC236}">
                  <a16:creationId xmlns:a16="http://schemas.microsoft.com/office/drawing/2014/main" id="{B1E90500-4EE7-35D0-ADB6-54421446566C}"/>
                </a:ext>
              </a:extLst>
            </p:cNvPr>
            <p:cNvSpPr/>
            <p:nvPr/>
          </p:nvSpPr>
          <p:spPr>
            <a:xfrm>
              <a:off x="4746360" y="679417"/>
              <a:ext cx="9525" cy="9525"/>
            </a:xfrm>
            <a:custGeom>
              <a:avLst/>
              <a:gdLst>
                <a:gd name="connsiteX0" fmla="*/ 7567 w 9525"/>
                <a:gd name="connsiteY0" fmla="*/ 7335 h 9525"/>
                <a:gd name="connsiteX1" fmla="*/ 7567 w 9525"/>
                <a:gd name="connsiteY1" fmla="*/ 10193 h 9525"/>
                <a:gd name="connsiteX2" fmla="*/ 7567 w 9525"/>
                <a:gd name="connsiteY2" fmla="*/ 7335 h 9525"/>
              </a:gdLst>
              <a:ahLst/>
              <a:cxnLst>
                <a:cxn ang="0">
                  <a:pos x="connsiteX0" y="connsiteY0"/>
                </a:cxn>
                <a:cxn ang="0">
                  <a:pos x="connsiteX1" y="connsiteY1"/>
                </a:cxn>
                <a:cxn ang="0">
                  <a:pos x="connsiteX2" y="connsiteY2"/>
                </a:cxn>
              </a:cxnLst>
              <a:rect l="l" t="t" r="r" b="b"/>
              <a:pathLst>
                <a:path w="9525" h="9525">
                  <a:moveTo>
                    <a:pt x="7567" y="7335"/>
                  </a:moveTo>
                  <a:cubicBezTo>
                    <a:pt x="7567" y="8288"/>
                    <a:pt x="8520" y="9240"/>
                    <a:pt x="7567" y="10193"/>
                  </a:cubicBezTo>
                  <a:cubicBezTo>
                    <a:pt x="7567" y="9240"/>
                    <a:pt x="6615" y="6383"/>
                    <a:pt x="7567" y="7335"/>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0" name="Freeform: Shape 559">
              <a:extLst>
                <a:ext uri="{FF2B5EF4-FFF2-40B4-BE49-F238E27FC236}">
                  <a16:creationId xmlns:a16="http://schemas.microsoft.com/office/drawing/2014/main" id="{8CA3FA6C-763D-3FF0-B1CB-7577EFF6DF32}"/>
                </a:ext>
              </a:extLst>
            </p:cNvPr>
            <p:cNvSpPr/>
            <p:nvPr/>
          </p:nvSpPr>
          <p:spPr>
            <a:xfrm>
              <a:off x="4747313" y="69199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8096"/>
                    <a:pt x="6615" y="8096"/>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1" name="Freeform: Shape 560">
              <a:extLst>
                <a:ext uri="{FF2B5EF4-FFF2-40B4-BE49-F238E27FC236}">
                  <a16:creationId xmlns:a16="http://schemas.microsoft.com/office/drawing/2014/main" id="{F6B8A51E-8165-2092-34A9-4EF41122F121}"/>
                </a:ext>
              </a:extLst>
            </p:cNvPr>
            <p:cNvSpPr/>
            <p:nvPr/>
          </p:nvSpPr>
          <p:spPr>
            <a:xfrm>
              <a:off x="4750594" y="909262"/>
              <a:ext cx="9525" cy="9525"/>
            </a:xfrm>
            <a:custGeom>
              <a:avLst/>
              <a:gdLst>
                <a:gd name="connsiteX0" fmla="*/ 7144 w 9525"/>
                <a:gd name="connsiteY0" fmla="*/ 8947 h 9525"/>
                <a:gd name="connsiteX1" fmla="*/ 7144 w 9525"/>
                <a:gd name="connsiteY1" fmla="*/ 8947 h 9525"/>
              </a:gdLst>
              <a:ahLst/>
              <a:cxnLst>
                <a:cxn ang="0">
                  <a:pos x="connsiteX0" y="connsiteY0"/>
                </a:cxn>
                <a:cxn ang="0">
                  <a:pos x="connsiteX1" y="connsiteY1"/>
                </a:cxn>
              </a:cxnLst>
              <a:rect l="l" t="t" r="r" b="b"/>
              <a:pathLst>
                <a:path w="9525" h="9525">
                  <a:moveTo>
                    <a:pt x="7144" y="8947"/>
                  </a:moveTo>
                  <a:cubicBezTo>
                    <a:pt x="7144" y="6090"/>
                    <a:pt x="7144" y="7042"/>
                    <a:pt x="7144" y="894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2" name="Freeform: Shape 561">
              <a:extLst>
                <a:ext uri="{FF2B5EF4-FFF2-40B4-BE49-F238E27FC236}">
                  <a16:creationId xmlns:a16="http://schemas.microsoft.com/office/drawing/2014/main" id="{95250D27-F858-7428-BD70-4A48FC642A75}"/>
                </a:ext>
              </a:extLst>
            </p:cNvPr>
            <p:cNvSpPr/>
            <p:nvPr/>
          </p:nvSpPr>
          <p:spPr>
            <a:xfrm>
              <a:off x="4747736" y="1006316"/>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7144" y="8096"/>
                    <a:pt x="7144" y="8096"/>
                  </a:cubicBezTo>
                  <a:cubicBezTo>
                    <a:pt x="7144" y="7144"/>
                    <a:pt x="9049" y="9049"/>
                    <a:pt x="8096"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3" name="Freeform: Shape 562">
              <a:extLst>
                <a:ext uri="{FF2B5EF4-FFF2-40B4-BE49-F238E27FC236}">
                  <a16:creationId xmlns:a16="http://schemas.microsoft.com/office/drawing/2014/main" id="{20BA1E99-19BC-6390-E5DA-39D3105F450E}"/>
                </a:ext>
              </a:extLst>
            </p:cNvPr>
            <p:cNvSpPr/>
            <p:nvPr/>
          </p:nvSpPr>
          <p:spPr>
            <a:xfrm>
              <a:off x="4753451" y="1057327"/>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10954" y="6615"/>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4" name="Freeform: Shape 563">
              <a:extLst>
                <a:ext uri="{FF2B5EF4-FFF2-40B4-BE49-F238E27FC236}">
                  <a16:creationId xmlns:a16="http://schemas.microsoft.com/office/drawing/2014/main" id="{CA6D2437-F35C-9FDC-6B14-916FBA4F2A53}"/>
                </a:ext>
              </a:extLst>
            </p:cNvPr>
            <p:cNvSpPr/>
            <p:nvPr/>
          </p:nvSpPr>
          <p:spPr>
            <a:xfrm>
              <a:off x="4747736" y="1324451"/>
              <a:ext cx="9525" cy="9525"/>
            </a:xfrm>
            <a:custGeom>
              <a:avLst/>
              <a:gdLst>
                <a:gd name="connsiteX0" fmla="*/ 9049 w 9525"/>
                <a:gd name="connsiteY0" fmla="*/ 7144 h 9525"/>
                <a:gd name="connsiteX1" fmla="*/ 7144 w 9525"/>
                <a:gd name="connsiteY1" fmla="*/ 8096 h 9525"/>
                <a:gd name="connsiteX2" fmla="*/ 9049 w 9525"/>
                <a:gd name="connsiteY2" fmla="*/ 7144 h 9525"/>
              </a:gdLst>
              <a:ahLst/>
              <a:cxnLst>
                <a:cxn ang="0">
                  <a:pos x="connsiteX0" y="connsiteY0"/>
                </a:cxn>
                <a:cxn ang="0">
                  <a:pos x="connsiteX1" y="connsiteY1"/>
                </a:cxn>
                <a:cxn ang="0">
                  <a:pos x="connsiteX2" y="connsiteY2"/>
                </a:cxn>
              </a:cxnLst>
              <a:rect l="l" t="t" r="r" b="b"/>
              <a:pathLst>
                <a:path w="9525" h="9525">
                  <a:moveTo>
                    <a:pt x="9049" y="7144"/>
                  </a:moveTo>
                  <a:cubicBezTo>
                    <a:pt x="7144" y="7144"/>
                    <a:pt x="10001" y="9049"/>
                    <a:pt x="7144" y="8096"/>
                  </a:cubicBezTo>
                  <a:cubicBezTo>
                    <a:pt x="8096" y="7144"/>
                    <a:pt x="8096" y="7144"/>
                    <a:pt x="9049"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5" name="Freeform: Shape 564">
              <a:extLst>
                <a:ext uri="{FF2B5EF4-FFF2-40B4-BE49-F238E27FC236}">
                  <a16:creationId xmlns:a16="http://schemas.microsoft.com/office/drawing/2014/main" id="{C02BCFFF-B74E-5076-21B0-3630743FD593}"/>
                </a:ext>
              </a:extLst>
            </p:cNvPr>
            <p:cNvSpPr/>
            <p:nvPr/>
          </p:nvSpPr>
          <p:spPr>
            <a:xfrm>
              <a:off x="4752499" y="1248251"/>
              <a:ext cx="590550" cy="104775"/>
            </a:xfrm>
            <a:custGeom>
              <a:avLst/>
              <a:gdLst>
                <a:gd name="connsiteX0" fmla="*/ 581501 w 590550"/>
                <a:gd name="connsiteY0" fmla="*/ 7144 h 104775"/>
                <a:gd name="connsiteX1" fmla="*/ 438626 w 590550"/>
                <a:gd name="connsiteY1" fmla="*/ 90964 h 104775"/>
                <a:gd name="connsiteX2" fmla="*/ 340519 w 590550"/>
                <a:gd name="connsiteY2" fmla="*/ 92869 h 104775"/>
                <a:gd name="connsiteX3" fmla="*/ 249079 w 590550"/>
                <a:gd name="connsiteY3" fmla="*/ 92869 h 104775"/>
                <a:gd name="connsiteX4" fmla="*/ 147161 w 590550"/>
                <a:gd name="connsiteY4" fmla="*/ 98584 h 104775"/>
                <a:gd name="connsiteX5" fmla="*/ 148114 w 590550"/>
                <a:gd name="connsiteY5" fmla="*/ 90011 h 104775"/>
                <a:gd name="connsiteX6" fmla="*/ 147161 w 590550"/>
                <a:gd name="connsiteY6" fmla="*/ 87154 h 104775"/>
                <a:gd name="connsiteX7" fmla="*/ 98584 w 590550"/>
                <a:gd name="connsiteY7" fmla="*/ 90011 h 104775"/>
                <a:gd name="connsiteX8" fmla="*/ 85249 w 590550"/>
                <a:gd name="connsiteY8" fmla="*/ 99536 h 104775"/>
                <a:gd name="connsiteX9" fmla="*/ 86201 w 590550"/>
                <a:gd name="connsiteY9" fmla="*/ 92869 h 104775"/>
                <a:gd name="connsiteX10" fmla="*/ 80486 w 590550"/>
                <a:gd name="connsiteY10" fmla="*/ 100489 h 104775"/>
                <a:gd name="connsiteX11" fmla="*/ 76676 w 590550"/>
                <a:gd name="connsiteY11" fmla="*/ 101441 h 104775"/>
                <a:gd name="connsiteX12" fmla="*/ 64294 w 590550"/>
                <a:gd name="connsiteY12" fmla="*/ 96679 h 104775"/>
                <a:gd name="connsiteX13" fmla="*/ 70961 w 590550"/>
                <a:gd name="connsiteY13" fmla="*/ 89059 h 104775"/>
                <a:gd name="connsiteX14" fmla="*/ 53816 w 590550"/>
                <a:gd name="connsiteY14" fmla="*/ 98584 h 104775"/>
                <a:gd name="connsiteX15" fmla="*/ 7144 w 590550"/>
                <a:gd name="connsiteY15" fmla="*/ 88106 h 104775"/>
                <a:gd name="connsiteX16" fmla="*/ 581501 w 590550"/>
                <a:gd name="connsiteY16"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104775">
                  <a:moveTo>
                    <a:pt x="581501" y="7144"/>
                  </a:moveTo>
                  <a:cubicBezTo>
                    <a:pt x="606266" y="105251"/>
                    <a:pt x="470059" y="91916"/>
                    <a:pt x="438626" y="90964"/>
                  </a:cubicBezTo>
                  <a:cubicBezTo>
                    <a:pt x="408146" y="89059"/>
                    <a:pt x="355759" y="85249"/>
                    <a:pt x="340519" y="92869"/>
                  </a:cubicBezTo>
                  <a:cubicBezTo>
                    <a:pt x="338614" y="89059"/>
                    <a:pt x="250031" y="91916"/>
                    <a:pt x="249079" y="92869"/>
                  </a:cubicBezTo>
                  <a:cubicBezTo>
                    <a:pt x="251936" y="91916"/>
                    <a:pt x="148114" y="93821"/>
                    <a:pt x="147161" y="98584"/>
                  </a:cubicBezTo>
                  <a:cubicBezTo>
                    <a:pt x="143351" y="93821"/>
                    <a:pt x="153829" y="98584"/>
                    <a:pt x="148114" y="90011"/>
                  </a:cubicBezTo>
                  <a:cubicBezTo>
                    <a:pt x="146209" y="90964"/>
                    <a:pt x="146209" y="90011"/>
                    <a:pt x="147161" y="87154"/>
                  </a:cubicBezTo>
                  <a:cubicBezTo>
                    <a:pt x="141446" y="90964"/>
                    <a:pt x="91916" y="106204"/>
                    <a:pt x="98584" y="90011"/>
                  </a:cubicBezTo>
                  <a:cubicBezTo>
                    <a:pt x="97631" y="90011"/>
                    <a:pt x="88106" y="100489"/>
                    <a:pt x="85249" y="99536"/>
                  </a:cubicBezTo>
                  <a:cubicBezTo>
                    <a:pt x="86201" y="98584"/>
                    <a:pt x="88106" y="92869"/>
                    <a:pt x="86201" y="92869"/>
                  </a:cubicBezTo>
                  <a:cubicBezTo>
                    <a:pt x="82391" y="93821"/>
                    <a:pt x="82391" y="98584"/>
                    <a:pt x="80486" y="100489"/>
                  </a:cubicBezTo>
                  <a:cubicBezTo>
                    <a:pt x="81439" y="98584"/>
                    <a:pt x="80486" y="98584"/>
                    <a:pt x="76676" y="101441"/>
                  </a:cubicBezTo>
                  <a:cubicBezTo>
                    <a:pt x="76676" y="101441"/>
                    <a:pt x="70961" y="90011"/>
                    <a:pt x="64294" y="96679"/>
                  </a:cubicBezTo>
                  <a:cubicBezTo>
                    <a:pt x="73819" y="108109"/>
                    <a:pt x="70009" y="86201"/>
                    <a:pt x="70961" y="89059"/>
                  </a:cubicBezTo>
                  <a:cubicBezTo>
                    <a:pt x="68104" y="89059"/>
                    <a:pt x="53816" y="98584"/>
                    <a:pt x="53816" y="98584"/>
                  </a:cubicBezTo>
                  <a:cubicBezTo>
                    <a:pt x="49054" y="97631"/>
                    <a:pt x="12859" y="81439"/>
                    <a:pt x="7144" y="88106"/>
                  </a:cubicBezTo>
                  <a:cubicBezTo>
                    <a:pt x="87154" y="59531"/>
                    <a:pt x="566261" y="143351"/>
                    <a:pt x="581501"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6" name="Freeform: Shape 565">
              <a:extLst>
                <a:ext uri="{FF2B5EF4-FFF2-40B4-BE49-F238E27FC236}">
                  <a16:creationId xmlns:a16="http://schemas.microsoft.com/office/drawing/2014/main" id="{EF790C75-D856-4CFA-8AAA-5FB0DE4955EC}"/>
                </a:ext>
              </a:extLst>
            </p:cNvPr>
            <p:cNvSpPr/>
            <p:nvPr/>
          </p:nvSpPr>
          <p:spPr>
            <a:xfrm>
              <a:off x="4752499" y="1324451"/>
              <a:ext cx="9525" cy="9525"/>
            </a:xfrm>
            <a:custGeom>
              <a:avLst/>
              <a:gdLst>
                <a:gd name="connsiteX0" fmla="*/ 7144 w 9525"/>
                <a:gd name="connsiteY0" fmla="*/ 7144 h 9525"/>
                <a:gd name="connsiteX1" fmla="*/ 8096 w 9525"/>
                <a:gd name="connsiteY1" fmla="*/ 10001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9049"/>
                    <a:pt x="8096" y="10001"/>
                  </a:cubicBezTo>
                  <a:cubicBezTo>
                    <a:pt x="8096"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7" name="Freeform: Shape 566">
              <a:extLst>
                <a:ext uri="{FF2B5EF4-FFF2-40B4-BE49-F238E27FC236}">
                  <a16:creationId xmlns:a16="http://schemas.microsoft.com/office/drawing/2014/main" id="{3AA2255B-C690-FBCD-18C6-504537AAC22B}"/>
                </a:ext>
              </a:extLst>
            </p:cNvPr>
            <p:cNvSpPr/>
            <p:nvPr/>
          </p:nvSpPr>
          <p:spPr>
            <a:xfrm>
              <a:off x="4795890" y="1335881"/>
              <a:ext cx="9525" cy="9525"/>
            </a:xfrm>
            <a:custGeom>
              <a:avLst/>
              <a:gdLst>
                <a:gd name="connsiteX0" fmla="*/ 7567 w 9525"/>
                <a:gd name="connsiteY0" fmla="*/ 7144 h 9525"/>
                <a:gd name="connsiteX1" fmla="*/ 7567 w 9525"/>
                <a:gd name="connsiteY1" fmla="*/ 7144 h 9525"/>
              </a:gdLst>
              <a:ahLst/>
              <a:cxnLst>
                <a:cxn ang="0">
                  <a:pos x="connsiteX0" y="connsiteY0"/>
                </a:cxn>
                <a:cxn ang="0">
                  <a:pos x="connsiteX1" y="connsiteY1"/>
                </a:cxn>
              </a:cxnLst>
              <a:rect l="l" t="t" r="r" b="b"/>
              <a:pathLst>
                <a:path w="9525" h="9525">
                  <a:moveTo>
                    <a:pt x="7567" y="7144"/>
                  </a:moveTo>
                  <a:cubicBezTo>
                    <a:pt x="7567" y="7144"/>
                    <a:pt x="6615" y="8096"/>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8" name="Freeform: Shape 567">
              <a:extLst>
                <a:ext uri="{FF2B5EF4-FFF2-40B4-BE49-F238E27FC236}">
                  <a16:creationId xmlns:a16="http://schemas.microsoft.com/office/drawing/2014/main" id="{98EB97CE-33B4-F689-B849-2E297F23EBF3}"/>
                </a:ext>
              </a:extLst>
            </p:cNvPr>
            <p:cNvSpPr/>
            <p:nvPr/>
          </p:nvSpPr>
          <p:spPr>
            <a:xfrm>
              <a:off x="4803934" y="1335881"/>
              <a:ext cx="9525" cy="9525"/>
            </a:xfrm>
            <a:custGeom>
              <a:avLst/>
              <a:gdLst>
                <a:gd name="connsiteX0" fmla="*/ 10954 w 9525"/>
                <a:gd name="connsiteY0" fmla="*/ 7144 h 9525"/>
                <a:gd name="connsiteX1" fmla="*/ 7144 w 9525"/>
                <a:gd name="connsiteY1" fmla="*/ 9049 h 9525"/>
                <a:gd name="connsiteX2" fmla="*/ 10954 w 9525"/>
                <a:gd name="connsiteY2" fmla="*/ 7144 h 9525"/>
              </a:gdLst>
              <a:ahLst/>
              <a:cxnLst>
                <a:cxn ang="0">
                  <a:pos x="connsiteX0" y="connsiteY0"/>
                </a:cxn>
                <a:cxn ang="0">
                  <a:pos x="connsiteX1" y="connsiteY1"/>
                </a:cxn>
                <a:cxn ang="0">
                  <a:pos x="connsiteX2" y="connsiteY2"/>
                </a:cxn>
              </a:cxnLst>
              <a:rect l="l" t="t" r="r" b="b"/>
              <a:pathLst>
                <a:path w="9525" h="9525">
                  <a:moveTo>
                    <a:pt x="10954" y="7144"/>
                  </a:moveTo>
                  <a:cubicBezTo>
                    <a:pt x="10954" y="8096"/>
                    <a:pt x="8096" y="9049"/>
                    <a:pt x="7144" y="9049"/>
                  </a:cubicBezTo>
                  <a:lnTo>
                    <a:pt x="10954"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69" name="Freeform: Shape 568">
              <a:extLst>
                <a:ext uri="{FF2B5EF4-FFF2-40B4-BE49-F238E27FC236}">
                  <a16:creationId xmlns:a16="http://schemas.microsoft.com/office/drawing/2014/main" id="{B6152E25-71A7-9AC8-802F-EEE20917A7BB}"/>
                </a:ext>
              </a:extLst>
            </p:cNvPr>
            <p:cNvSpPr/>
            <p:nvPr/>
          </p:nvSpPr>
          <p:spPr>
            <a:xfrm>
              <a:off x="4817269" y="1339691"/>
              <a:ext cx="9525" cy="9525"/>
            </a:xfrm>
            <a:custGeom>
              <a:avLst/>
              <a:gdLst>
                <a:gd name="connsiteX0" fmla="*/ 8096 w 9525"/>
                <a:gd name="connsiteY0" fmla="*/ 7144 h 9525"/>
                <a:gd name="connsiteX1" fmla="*/ 7144 w 9525"/>
                <a:gd name="connsiteY1" fmla="*/ 8096 h 9525"/>
                <a:gd name="connsiteX2" fmla="*/ 8096 w 9525"/>
                <a:gd name="connsiteY2" fmla="*/ 7144 h 9525"/>
              </a:gdLst>
              <a:ahLst/>
              <a:cxnLst>
                <a:cxn ang="0">
                  <a:pos x="connsiteX0" y="connsiteY0"/>
                </a:cxn>
                <a:cxn ang="0">
                  <a:pos x="connsiteX1" y="connsiteY1"/>
                </a:cxn>
                <a:cxn ang="0">
                  <a:pos x="connsiteX2" y="connsiteY2"/>
                </a:cxn>
              </a:cxnLst>
              <a:rect l="l" t="t" r="r" b="b"/>
              <a:pathLst>
                <a:path w="9525" h="9525">
                  <a:moveTo>
                    <a:pt x="8096" y="7144"/>
                  </a:moveTo>
                  <a:cubicBezTo>
                    <a:pt x="9049" y="8096"/>
                    <a:pt x="9049" y="8096"/>
                    <a:pt x="7144" y="8096"/>
                  </a:cubicBezTo>
                  <a:cubicBezTo>
                    <a:pt x="8096" y="8096"/>
                    <a:pt x="8096" y="8096"/>
                    <a:pt x="8096"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0" name="Freeform: Shape 569">
              <a:extLst>
                <a:ext uri="{FF2B5EF4-FFF2-40B4-BE49-F238E27FC236}">
                  <a16:creationId xmlns:a16="http://schemas.microsoft.com/office/drawing/2014/main" id="{A5537D53-E05B-9D97-3FF4-80EC497B1E4A}"/>
                </a:ext>
              </a:extLst>
            </p:cNvPr>
            <p:cNvSpPr/>
            <p:nvPr/>
          </p:nvSpPr>
          <p:spPr>
            <a:xfrm>
              <a:off x="4819174" y="1337786"/>
              <a:ext cx="9525" cy="9525"/>
            </a:xfrm>
            <a:custGeom>
              <a:avLst/>
              <a:gdLst>
                <a:gd name="connsiteX0" fmla="*/ 7144 w 9525"/>
                <a:gd name="connsiteY0" fmla="*/ 7144 h 9525"/>
                <a:gd name="connsiteX1" fmla="*/ 9049 w 9525"/>
                <a:gd name="connsiteY1" fmla="*/ 8096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9049" y="8096"/>
                  </a:cubicBezTo>
                  <a:cubicBezTo>
                    <a:pt x="9049" y="7144"/>
                    <a:pt x="7144"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1" name="Freeform: Shape 570">
              <a:extLst>
                <a:ext uri="{FF2B5EF4-FFF2-40B4-BE49-F238E27FC236}">
                  <a16:creationId xmlns:a16="http://schemas.microsoft.com/office/drawing/2014/main" id="{EE89C733-5DE3-9E86-8874-77E58F5CF30E}"/>
                </a:ext>
              </a:extLst>
            </p:cNvPr>
            <p:cNvSpPr/>
            <p:nvPr/>
          </p:nvSpPr>
          <p:spPr>
            <a:xfrm>
              <a:off x="4841839" y="1340220"/>
              <a:ext cx="9525" cy="9525"/>
            </a:xfrm>
            <a:custGeom>
              <a:avLst/>
              <a:gdLst>
                <a:gd name="connsiteX0" fmla="*/ 7338 w 9525"/>
                <a:gd name="connsiteY0" fmla="*/ 7567 h 9525"/>
                <a:gd name="connsiteX1" fmla="*/ 9243 w 9525"/>
                <a:gd name="connsiteY1" fmla="*/ 7567 h 9525"/>
                <a:gd name="connsiteX2" fmla="*/ 7338 w 9525"/>
                <a:gd name="connsiteY2" fmla="*/ 7567 h 9525"/>
              </a:gdLst>
              <a:ahLst/>
              <a:cxnLst>
                <a:cxn ang="0">
                  <a:pos x="connsiteX0" y="connsiteY0"/>
                </a:cxn>
                <a:cxn ang="0">
                  <a:pos x="connsiteX1" y="connsiteY1"/>
                </a:cxn>
                <a:cxn ang="0">
                  <a:pos x="connsiteX2" y="connsiteY2"/>
                </a:cxn>
              </a:cxnLst>
              <a:rect l="l" t="t" r="r" b="b"/>
              <a:pathLst>
                <a:path w="9525" h="9525">
                  <a:moveTo>
                    <a:pt x="7338" y="7567"/>
                  </a:moveTo>
                  <a:cubicBezTo>
                    <a:pt x="8291" y="7567"/>
                    <a:pt x="9243" y="6615"/>
                    <a:pt x="9243" y="7567"/>
                  </a:cubicBezTo>
                  <a:cubicBezTo>
                    <a:pt x="9243" y="6615"/>
                    <a:pt x="6386" y="8520"/>
                    <a:pt x="7338"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2" name="Freeform: Shape 571">
              <a:extLst>
                <a:ext uri="{FF2B5EF4-FFF2-40B4-BE49-F238E27FC236}">
                  <a16:creationId xmlns:a16="http://schemas.microsoft.com/office/drawing/2014/main" id="{DFAC3C03-9BF3-610E-E9CE-E2BA95C06A4F}"/>
                </a:ext>
              </a:extLst>
            </p:cNvPr>
            <p:cNvSpPr/>
            <p:nvPr/>
          </p:nvSpPr>
          <p:spPr>
            <a:xfrm>
              <a:off x="4852511" y="13387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3" name="Freeform: Shape 572">
              <a:extLst>
                <a:ext uri="{FF2B5EF4-FFF2-40B4-BE49-F238E27FC236}">
                  <a16:creationId xmlns:a16="http://schemas.microsoft.com/office/drawing/2014/main" id="{1DFFF697-CEA7-D5DD-6FBC-76A156D8A547}"/>
                </a:ext>
              </a:extLst>
            </p:cNvPr>
            <p:cNvSpPr/>
            <p:nvPr/>
          </p:nvSpPr>
          <p:spPr>
            <a:xfrm>
              <a:off x="5034291" y="1334928"/>
              <a:ext cx="9525" cy="9525"/>
            </a:xfrm>
            <a:custGeom>
              <a:avLst/>
              <a:gdLst>
                <a:gd name="connsiteX0" fmla="*/ 8244 w 9525"/>
                <a:gd name="connsiteY0" fmla="*/ 7144 h 9525"/>
                <a:gd name="connsiteX1" fmla="*/ 8244 w 9525"/>
                <a:gd name="connsiteY1" fmla="*/ 7144 h 9525"/>
              </a:gdLst>
              <a:ahLst/>
              <a:cxnLst>
                <a:cxn ang="0">
                  <a:pos x="connsiteX0" y="connsiteY0"/>
                </a:cxn>
                <a:cxn ang="0">
                  <a:pos x="connsiteX1" y="connsiteY1"/>
                </a:cxn>
              </a:cxnLst>
              <a:rect l="l" t="t" r="r" b="b"/>
              <a:pathLst>
                <a:path w="9525" h="9525">
                  <a:moveTo>
                    <a:pt x="8244" y="7144"/>
                  </a:moveTo>
                  <a:cubicBezTo>
                    <a:pt x="6339" y="7144"/>
                    <a:pt x="7291" y="7144"/>
                    <a:pt x="82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4" name="Freeform: Shape 573">
              <a:extLst>
                <a:ext uri="{FF2B5EF4-FFF2-40B4-BE49-F238E27FC236}">
                  <a16:creationId xmlns:a16="http://schemas.microsoft.com/office/drawing/2014/main" id="{D145928A-C853-8EB1-91F0-605E2C4BA912}"/>
                </a:ext>
              </a:extLst>
            </p:cNvPr>
            <p:cNvSpPr/>
            <p:nvPr/>
          </p:nvSpPr>
          <p:spPr>
            <a:xfrm>
              <a:off x="5120164" y="1334662"/>
              <a:ext cx="9525" cy="9525"/>
            </a:xfrm>
            <a:custGeom>
              <a:avLst/>
              <a:gdLst>
                <a:gd name="connsiteX0" fmla="*/ 7144 w 9525"/>
                <a:gd name="connsiteY0" fmla="*/ 7410 h 9525"/>
                <a:gd name="connsiteX1" fmla="*/ 8096 w 9525"/>
                <a:gd name="connsiteY1" fmla="*/ 8363 h 9525"/>
                <a:gd name="connsiteX2" fmla="*/ 7144 w 9525"/>
                <a:gd name="connsiteY2" fmla="*/ 7410 h 9525"/>
              </a:gdLst>
              <a:ahLst/>
              <a:cxnLst>
                <a:cxn ang="0">
                  <a:pos x="connsiteX0" y="connsiteY0"/>
                </a:cxn>
                <a:cxn ang="0">
                  <a:pos x="connsiteX1" y="connsiteY1"/>
                </a:cxn>
                <a:cxn ang="0">
                  <a:pos x="connsiteX2" y="connsiteY2"/>
                </a:cxn>
              </a:cxnLst>
              <a:rect l="l" t="t" r="r" b="b"/>
              <a:pathLst>
                <a:path w="9525" h="9525">
                  <a:moveTo>
                    <a:pt x="7144" y="7410"/>
                  </a:moveTo>
                  <a:cubicBezTo>
                    <a:pt x="8096" y="6458"/>
                    <a:pt x="8096" y="8363"/>
                    <a:pt x="8096" y="8363"/>
                  </a:cubicBezTo>
                  <a:cubicBezTo>
                    <a:pt x="7144" y="9315"/>
                    <a:pt x="8096" y="7410"/>
                    <a:pt x="7144" y="741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5" name="Freeform: Shape 574">
              <a:extLst>
                <a:ext uri="{FF2B5EF4-FFF2-40B4-BE49-F238E27FC236}">
                  <a16:creationId xmlns:a16="http://schemas.microsoft.com/office/drawing/2014/main" id="{50FA97E9-3717-F321-52E9-9DCF0C8AB8DE}"/>
                </a:ext>
              </a:extLst>
            </p:cNvPr>
            <p:cNvSpPr/>
            <p:nvPr/>
          </p:nvSpPr>
          <p:spPr>
            <a:xfrm>
              <a:off x="5164508" y="1329954"/>
              <a:ext cx="9525" cy="9525"/>
            </a:xfrm>
            <a:custGeom>
              <a:avLst/>
              <a:gdLst>
                <a:gd name="connsiteX0" fmla="*/ 7567 w 9525"/>
                <a:gd name="connsiteY0" fmla="*/ 9260 h 9525"/>
                <a:gd name="connsiteX1" fmla="*/ 7567 w 9525"/>
                <a:gd name="connsiteY1" fmla="*/ 9260 h 9525"/>
              </a:gdLst>
              <a:ahLst/>
              <a:cxnLst>
                <a:cxn ang="0">
                  <a:pos x="connsiteX0" y="connsiteY0"/>
                </a:cxn>
                <a:cxn ang="0">
                  <a:pos x="connsiteX1" y="connsiteY1"/>
                </a:cxn>
              </a:cxnLst>
              <a:rect l="l" t="t" r="r" b="b"/>
              <a:pathLst>
                <a:path w="9525" h="9525">
                  <a:moveTo>
                    <a:pt x="7567" y="9260"/>
                  </a:moveTo>
                  <a:cubicBezTo>
                    <a:pt x="7567" y="9260"/>
                    <a:pt x="6615" y="4498"/>
                    <a:pt x="7567" y="926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6" name="Freeform: Shape 575">
              <a:extLst>
                <a:ext uri="{FF2B5EF4-FFF2-40B4-BE49-F238E27FC236}">
                  <a16:creationId xmlns:a16="http://schemas.microsoft.com/office/drawing/2014/main" id="{95193437-3BE9-F0AF-937C-9CE6B344F1B3}"/>
                </a:ext>
              </a:extLst>
            </p:cNvPr>
            <p:cNvSpPr/>
            <p:nvPr/>
          </p:nvSpPr>
          <p:spPr>
            <a:xfrm>
              <a:off x="5304949" y="1291671"/>
              <a:ext cx="9525" cy="9525"/>
            </a:xfrm>
            <a:custGeom>
              <a:avLst/>
              <a:gdLst>
                <a:gd name="connsiteX0" fmla="*/ 7144 w 9525"/>
                <a:gd name="connsiteY0" fmla="*/ 8491 h 9525"/>
                <a:gd name="connsiteX1" fmla="*/ 8096 w 9525"/>
                <a:gd name="connsiteY1" fmla="*/ 7538 h 9525"/>
                <a:gd name="connsiteX2" fmla="*/ 7144 w 9525"/>
                <a:gd name="connsiteY2" fmla="*/ 8491 h 9525"/>
              </a:gdLst>
              <a:ahLst/>
              <a:cxnLst>
                <a:cxn ang="0">
                  <a:pos x="connsiteX0" y="connsiteY0"/>
                </a:cxn>
                <a:cxn ang="0">
                  <a:pos x="connsiteX1" y="connsiteY1"/>
                </a:cxn>
                <a:cxn ang="0">
                  <a:pos x="connsiteX2" y="connsiteY2"/>
                </a:cxn>
              </a:cxnLst>
              <a:rect l="l" t="t" r="r" b="b"/>
              <a:pathLst>
                <a:path w="9525" h="9525">
                  <a:moveTo>
                    <a:pt x="7144" y="8491"/>
                  </a:moveTo>
                  <a:cubicBezTo>
                    <a:pt x="9049" y="7538"/>
                    <a:pt x="6191" y="6586"/>
                    <a:pt x="8096" y="7538"/>
                  </a:cubicBezTo>
                  <a:cubicBezTo>
                    <a:pt x="9049" y="8491"/>
                    <a:pt x="8096" y="9443"/>
                    <a:pt x="7144" y="8491"/>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7" name="Freeform: Shape 576">
              <a:extLst>
                <a:ext uri="{FF2B5EF4-FFF2-40B4-BE49-F238E27FC236}">
                  <a16:creationId xmlns:a16="http://schemas.microsoft.com/office/drawing/2014/main" id="{5B496DF1-F169-5DD6-4853-A26501BF7381}"/>
                </a:ext>
              </a:extLst>
            </p:cNvPr>
            <p:cNvSpPr/>
            <p:nvPr/>
          </p:nvSpPr>
          <p:spPr>
            <a:xfrm>
              <a:off x="4758214" y="1278731"/>
              <a:ext cx="552450" cy="38100"/>
            </a:xfrm>
            <a:custGeom>
              <a:avLst/>
              <a:gdLst>
                <a:gd name="connsiteX0" fmla="*/ 7144 w 552450"/>
                <a:gd name="connsiteY0" fmla="*/ 27146 h 38100"/>
                <a:gd name="connsiteX1" fmla="*/ 160496 w 552450"/>
                <a:gd name="connsiteY1" fmla="*/ 31909 h 38100"/>
                <a:gd name="connsiteX2" fmla="*/ 245269 w 552450"/>
                <a:gd name="connsiteY2" fmla="*/ 25241 h 38100"/>
                <a:gd name="connsiteX3" fmla="*/ 324326 w 552450"/>
                <a:gd name="connsiteY3" fmla="*/ 23336 h 38100"/>
                <a:gd name="connsiteX4" fmla="*/ 419576 w 552450"/>
                <a:gd name="connsiteY4" fmla="*/ 12859 h 38100"/>
                <a:gd name="connsiteX5" fmla="*/ 419576 w 552450"/>
                <a:gd name="connsiteY5" fmla="*/ 21431 h 38100"/>
                <a:gd name="connsiteX6" fmla="*/ 420529 w 552450"/>
                <a:gd name="connsiteY6" fmla="*/ 24289 h 38100"/>
                <a:gd name="connsiteX7" fmla="*/ 471964 w 552450"/>
                <a:gd name="connsiteY7" fmla="*/ 18574 h 38100"/>
                <a:gd name="connsiteX8" fmla="*/ 482441 w 552450"/>
                <a:gd name="connsiteY8" fmla="*/ 9049 h 38100"/>
                <a:gd name="connsiteX9" fmla="*/ 482441 w 552450"/>
                <a:gd name="connsiteY9" fmla="*/ 15716 h 38100"/>
                <a:gd name="connsiteX10" fmla="*/ 487204 w 552450"/>
                <a:gd name="connsiteY10" fmla="*/ 8096 h 38100"/>
                <a:gd name="connsiteX11" fmla="*/ 490061 w 552450"/>
                <a:gd name="connsiteY11" fmla="*/ 7144 h 38100"/>
                <a:gd name="connsiteX12" fmla="*/ 499586 w 552450"/>
                <a:gd name="connsiteY12" fmla="*/ 9049 h 38100"/>
                <a:gd name="connsiteX13" fmla="*/ 495776 w 552450"/>
                <a:gd name="connsiteY13" fmla="*/ 19526 h 38100"/>
                <a:gd name="connsiteX14" fmla="*/ 510064 w 552450"/>
                <a:gd name="connsiteY14" fmla="*/ 9049 h 38100"/>
                <a:gd name="connsiteX15" fmla="*/ 547211 w 552450"/>
                <a:gd name="connsiteY15" fmla="*/ 15716 h 38100"/>
                <a:gd name="connsiteX16" fmla="*/ 550069 w 552450"/>
                <a:gd name="connsiteY16" fmla="*/ 17621 h 38100"/>
                <a:gd name="connsiteX17" fmla="*/ 372904 w 552450"/>
                <a:gd name="connsiteY17" fmla="*/ 35719 h 38100"/>
                <a:gd name="connsiteX18" fmla="*/ 244316 w 552450"/>
                <a:gd name="connsiteY18" fmla="*/ 38576 h 38100"/>
                <a:gd name="connsiteX19" fmla="*/ 7144 w 552450"/>
                <a:gd name="connsiteY19" fmla="*/ 2714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50" h="38100">
                  <a:moveTo>
                    <a:pt x="7144" y="27146"/>
                  </a:moveTo>
                  <a:cubicBezTo>
                    <a:pt x="34766" y="10001"/>
                    <a:pt x="139541" y="31909"/>
                    <a:pt x="160496" y="31909"/>
                  </a:cubicBezTo>
                  <a:cubicBezTo>
                    <a:pt x="185261" y="31909"/>
                    <a:pt x="233839" y="32861"/>
                    <a:pt x="245269" y="25241"/>
                  </a:cubicBezTo>
                  <a:cubicBezTo>
                    <a:pt x="246221" y="28099"/>
                    <a:pt x="324326" y="23336"/>
                    <a:pt x="324326" y="23336"/>
                  </a:cubicBezTo>
                  <a:cubicBezTo>
                    <a:pt x="321469" y="24289"/>
                    <a:pt x="419576" y="17621"/>
                    <a:pt x="419576" y="12859"/>
                  </a:cubicBezTo>
                  <a:cubicBezTo>
                    <a:pt x="424339" y="18574"/>
                    <a:pt x="412909" y="10954"/>
                    <a:pt x="419576" y="21431"/>
                  </a:cubicBezTo>
                  <a:cubicBezTo>
                    <a:pt x="421481" y="20479"/>
                    <a:pt x="421481" y="21431"/>
                    <a:pt x="420529" y="24289"/>
                  </a:cubicBezTo>
                  <a:cubicBezTo>
                    <a:pt x="425291" y="20479"/>
                    <a:pt x="477679" y="1429"/>
                    <a:pt x="471964" y="18574"/>
                  </a:cubicBezTo>
                  <a:cubicBezTo>
                    <a:pt x="471964" y="18574"/>
                    <a:pt x="481489" y="8096"/>
                    <a:pt x="482441" y="9049"/>
                  </a:cubicBezTo>
                  <a:cubicBezTo>
                    <a:pt x="481489" y="9049"/>
                    <a:pt x="479584" y="15716"/>
                    <a:pt x="482441" y="15716"/>
                  </a:cubicBezTo>
                  <a:cubicBezTo>
                    <a:pt x="486251" y="14764"/>
                    <a:pt x="485299" y="9049"/>
                    <a:pt x="487204" y="8096"/>
                  </a:cubicBezTo>
                  <a:cubicBezTo>
                    <a:pt x="486251" y="10001"/>
                    <a:pt x="487204" y="10001"/>
                    <a:pt x="490061" y="7144"/>
                  </a:cubicBezTo>
                  <a:cubicBezTo>
                    <a:pt x="493871" y="13811"/>
                    <a:pt x="487204" y="10954"/>
                    <a:pt x="499586" y="9049"/>
                  </a:cubicBezTo>
                  <a:cubicBezTo>
                    <a:pt x="498634" y="16669"/>
                    <a:pt x="492919" y="9049"/>
                    <a:pt x="495776" y="19526"/>
                  </a:cubicBezTo>
                  <a:cubicBezTo>
                    <a:pt x="497681" y="19526"/>
                    <a:pt x="510064" y="10001"/>
                    <a:pt x="510064" y="9049"/>
                  </a:cubicBezTo>
                  <a:cubicBezTo>
                    <a:pt x="522446" y="10954"/>
                    <a:pt x="533876" y="19526"/>
                    <a:pt x="547211" y="15716"/>
                  </a:cubicBezTo>
                  <a:cubicBezTo>
                    <a:pt x="547211" y="16669"/>
                    <a:pt x="550069" y="17621"/>
                    <a:pt x="550069" y="17621"/>
                  </a:cubicBezTo>
                  <a:cubicBezTo>
                    <a:pt x="533876" y="27146"/>
                    <a:pt x="420529" y="32861"/>
                    <a:pt x="372904" y="35719"/>
                  </a:cubicBezTo>
                  <a:cubicBezTo>
                    <a:pt x="329089" y="38576"/>
                    <a:pt x="284321" y="36671"/>
                    <a:pt x="244316" y="38576"/>
                  </a:cubicBezTo>
                  <a:cubicBezTo>
                    <a:pt x="185261" y="42386"/>
                    <a:pt x="45244" y="21431"/>
                    <a:pt x="7144" y="2714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8" name="Freeform: Shape 577">
              <a:extLst>
                <a:ext uri="{FF2B5EF4-FFF2-40B4-BE49-F238E27FC236}">
                  <a16:creationId xmlns:a16="http://schemas.microsoft.com/office/drawing/2014/main" id="{70807737-8974-F8EC-9424-412B4E1B914D}"/>
                </a:ext>
              </a:extLst>
            </p:cNvPr>
            <p:cNvSpPr/>
            <p:nvPr/>
          </p:nvSpPr>
          <p:spPr>
            <a:xfrm>
              <a:off x="5301697" y="1291113"/>
              <a:ext cx="9525" cy="9525"/>
            </a:xfrm>
            <a:custGeom>
              <a:avLst/>
              <a:gdLst>
                <a:gd name="connsiteX0" fmla="*/ 8491 w 9525"/>
                <a:gd name="connsiteY0" fmla="*/ 10001 h 9525"/>
                <a:gd name="connsiteX1" fmla="*/ 7538 w 9525"/>
                <a:gd name="connsiteY1" fmla="*/ 7144 h 9525"/>
                <a:gd name="connsiteX2" fmla="*/ 8491 w 9525"/>
                <a:gd name="connsiteY2" fmla="*/ 10001 h 9525"/>
              </a:gdLst>
              <a:ahLst/>
              <a:cxnLst>
                <a:cxn ang="0">
                  <a:pos x="connsiteX0" y="connsiteY0"/>
                </a:cxn>
                <a:cxn ang="0">
                  <a:pos x="connsiteX1" y="connsiteY1"/>
                </a:cxn>
                <a:cxn ang="0">
                  <a:pos x="connsiteX2" y="connsiteY2"/>
                </a:cxn>
              </a:cxnLst>
              <a:rect l="l" t="t" r="r" b="b"/>
              <a:pathLst>
                <a:path w="9525" h="9525">
                  <a:moveTo>
                    <a:pt x="8491" y="10001"/>
                  </a:moveTo>
                  <a:cubicBezTo>
                    <a:pt x="7538" y="9049"/>
                    <a:pt x="6586" y="8096"/>
                    <a:pt x="7538" y="7144"/>
                  </a:cubicBezTo>
                  <a:cubicBezTo>
                    <a:pt x="7538" y="8096"/>
                    <a:pt x="8491" y="9049"/>
                    <a:pt x="8491" y="10001"/>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79" name="Freeform: Shape 578">
              <a:extLst>
                <a:ext uri="{FF2B5EF4-FFF2-40B4-BE49-F238E27FC236}">
                  <a16:creationId xmlns:a16="http://schemas.microsoft.com/office/drawing/2014/main" id="{0AD87B1A-65AE-85AD-2D75-1E2A150AB6C0}"/>
                </a:ext>
              </a:extLst>
            </p:cNvPr>
            <p:cNvSpPr/>
            <p:nvPr/>
          </p:nvSpPr>
          <p:spPr>
            <a:xfrm>
              <a:off x="5263991" y="1284022"/>
              <a:ext cx="9525" cy="9525"/>
            </a:xfrm>
            <a:custGeom>
              <a:avLst/>
              <a:gdLst>
                <a:gd name="connsiteX0" fmla="*/ 7144 w 9525"/>
                <a:gd name="connsiteY0" fmla="*/ 7567 h 9525"/>
                <a:gd name="connsiteX1" fmla="*/ 7144 w 9525"/>
                <a:gd name="connsiteY1" fmla="*/ 7567 h 9525"/>
              </a:gdLst>
              <a:ahLst/>
              <a:cxnLst>
                <a:cxn ang="0">
                  <a:pos x="connsiteX0" y="connsiteY0"/>
                </a:cxn>
                <a:cxn ang="0">
                  <a:pos x="connsiteX1" y="connsiteY1"/>
                </a:cxn>
              </a:cxnLst>
              <a:rect l="l" t="t" r="r" b="b"/>
              <a:pathLst>
                <a:path w="9525" h="9525">
                  <a:moveTo>
                    <a:pt x="7144" y="7567"/>
                  </a:moveTo>
                  <a:cubicBezTo>
                    <a:pt x="7144" y="7567"/>
                    <a:pt x="8096" y="6615"/>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0" name="Freeform: Shape 579">
              <a:extLst>
                <a:ext uri="{FF2B5EF4-FFF2-40B4-BE49-F238E27FC236}">
                  <a16:creationId xmlns:a16="http://schemas.microsoft.com/office/drawing/2014/main" id="{2DB1E364-C13F-6ED4-CB39-F00E347DF045}"/>
                </a:ext>
              </a:extLst>
            </p:cNvPr>
            <p:cNvSpPr/>
            <p:nvPr/>
          </p:nvSpPr>
          <p:spPr>
            <a:xfrm>
              <a:off x="5254466" y="1282541"/>
              <a:ext cx="9525" cy="9525"/>
            </a:xfrm>
            <a:custGeom>
              <a:avLst/>
              <a:gdLst>
                <a:gd name="connsiteX0" fmla="*/ 7144 w 9525"/>
                <a:gd name="connsiteY0" fmla="*/ 9049 h 9525"/>
                <a:gd name="connsiteX1" fmla="*/ 10954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954" y="7144"/>
                  </a:cubicBezTo>
                  <a:lnTo>
                    <a:pt x="7144" y="9049"/>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1" name="Freeform: Shape 580">
              <a:extLst>
                <a:ext uri="{FF2B5EF4-FFF2-40B4-BE49-F238E27FC236}">
                  <a16:creationId xmlns:a16="http://schemas.microsoft.com/office/drawing/2014/main" id="{B09A99C6-7573-3551-85C2-37AE967790E8}"/>
                </a:ext>
              </a:extLst>
            </p:cNvPr>
            <p:cNvSpPr/>
            <p:nvPr/>
          </p:nvSpPr>
          <p:spPr>
            <a:xfrm>
              <a:off x="5244227" y="1280636"/>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8811" y="7144"/>
                    <a:pt x="8811" y="7144"/>
                    <a:pt x="7858"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2" name="Freeform: Shape 581">
              <a:extLst>
                <a:ext uri="{FF2B5EF4-FFF2-40B4-BE49-F238E27FC236}">
                  <a16:creationId xmlns:a16="http://schemas.microsoft.com/office/drawing/2014/main" id="{67801AE3-8898-4E27-1E71-78D4C772B1AF}"/>
                </a:ext>
              </a:extLst>
            </p:cNvPr>
            <p:cNvSpPr/>
            <p:nvPr/>
          </p:nvSpPr>
          <p:spPr>
            <a:xfrm>
              <a:off x="5243036" y="1282541"/>
              <a:ext cx="9525" cy="9525"/>
            </a:xfrm>
            <a:custGeom>
              <a:avLst/>
              <a:gdLst>
                <a:gd name="connsiteX0" fmla="*/ 9049 w 9525"/>
                <a:gd name="connsiteY0" fmla="*/ 8096 h 9525"/>
                <a:gd name="connsiteX1" fmla="*/ 7144 w 9525"/>
                <a:gd name="connsiteY1" fmla="*/ 7144 h 9525"/>
                <a:gd name="connsiteX2" fmla="*/ 9049 w 9525"/>
                <a:gd name="connsiteY2" fmla="*/ 8096 h 9525"/>
              </a:gdLst>
              <a:ahLst/>
              <a:cxnLst>
                <a:cxn ang="0">
                  <a:pos x="connsiteX0" y="connsiteY0"/>
                </a:cxn>
                <a:cxn ang="0">
                  <a:pos x="connsiteX1" y="connsiteY1"/>
                </a:cxn>
                <a:cxn ang="0">
                  <a:pos x="connsiteX2" y="connsiteY2"/>
                </a:cxn>
              </a:cxnLst>
              <a:rect l="l" t="t" r="r" b="b"/>
              <a:pathLst>
                <a:path w="9525" h="9525">
                  <a:moveTo>
                    <a:pt x="9049" y="8096"/>
                  </a:moveTo>
                  <a:cubicBezTo>
                    <a:pt x="8096" y="8096"/>
                    <a:pt x="8096" y="8096"/>
                    <a:pt x="7144" y="7144"/>
                  </a:cubicBezTo>
                  <a:cubicBezTo>
                    <a:pt x="7144" y="8096"/>
                    <a:pt x="9049" y="6191"/>
                    <a:pt x="9049"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3" name="Freeform: Shape 582">
              <a:extLst>
                <a:ext uri="{FF2B5EF4-FFF2-40B4-BE49-F238E27FC236}">
                  <a16:creationId xmlns:a16="http://schemas.microsoft.com/office/drawing/2014/main" id="{845A85C6-4606-5A48-D7B6-E07BC75FBA1F}"/>
                </a:ext>
              </a:extLst>
            </p:cNvPr>
            <p:cNvSpPr/>
            <p:nvPr/>
          </p:nvSpPr>
          <p:spPr>
            <a:xfrm>
              <a:off x="5223034" y="1281313"/>
              <a:ext cx="9525" cy="9525"/>
            </a:xfrm>
            <a:custGeom>
              <a:avLst/>
              <a:gdLst>
                <a:gd name="connsiteX0" fmla="*/ 9049 w 9525"/>
                <a:gd name="connsiteY0" fmla="*/ 7419 h 9525"/>
                <a:gd name="connsiteX1" fmla="*/ 7144 w 9525"/>
                <a:gd name="connsiteY1" fmla="*/ 7419 h 9525"/>
                <a:gd name="connsiteX2" fmla="*/ 9049 w 9525"/>
                <a:gd name="connsiteY2" fmla="*/ 7419 h 9525"/>
              </a:gdLst>
              <a:ahLst/>
              <a:cxnLst>
                <a:cxn ang="0">
                  <a:pos x="connsiteX0" y="connsiteY0"/>
                </a:cxn>
                <a:cxn ang="0">
                  <a:pos x="connsiteX1" y="connsiteY1"/>
                </a:cxn>
                <a:cxn ang="0">
                  <a:pos x="connsiteX2" y="connsiteY2"/>
                </a:cxn>
              </a:cxnLst>
              <a:rect l="l" t="t" r="r" b="b"/>
              <a:pathLst>
                <a:path w="9525" h="9525">
                  <a:moveTo>
                    <a:pt x="9049" y="7419"/>
                  </a:moveTo>
                  <a:cubicBezTo>
                    <a:pt x="9049" y="7419"/>
                    <a:pt x="7144" y="8371"/>
                    <a:pt x="7144" y="7419"/>
                  </a:cubicBezTo>
                  <a:cubicBezTo>
                    <a:pt x="8096" y="8371"/>
                    <a:pt x="9049" y="6466"/>
                    <a:pt x="9049" y="741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4" name="Freeform: Shape 583">
              <a:extLst>
                <a:ext uri="{FF2B5EF4-FFF2-40B4-BE49-F238E27FC236}">
                  <a16:creationId xmlns:a16="http://schemas.microsoft.com/office/drawing/2014/main" id="{E7F2334D-7D0B-0F5F-A4A7-A385E0068EC0}"/>
                </a:ext>
              </a:extLst>
            </p:cNvPr>
            <p:cNvSpPr/>
            <p:nvPr/>
          </p:nvSpPr>
          <p:spPr>
            <a:xfrm>
              <a:off x="5215266" y="1282647"/>
              <a:ext cx="9525" cy="9525"/>
            </a:xfrm>
            <a:custGeom>
              <a:avLst/>
              <a:gdLst>
                <a:gd name="connsiteX0" fmla="*/ 8244 w 9525"/>
                <a:gd name="connsiteY0" fmla="*/ 7990 h 9525"/>
                <a:gd name="connsiteX1" fmla="*/ 8244 w 9525"/>
                <a:gd name="connsiteY1" fmla="*/ 7990 h 9525"/>
              </a:gdLst>
              <a:ahLst/>
              <a:cxnLst>
                <a:cxn ang="0">
                  <a:pos x="connsiteX0" y="connsiteY0"/>
                </a:cxn>
                <a:cxn ang="0">
                  <a:pos x="connsiteX1" y="connsiteY1"/>
                </a:cxn>
              </a:cxnLst>
              <a:rect l="l" t="t" r="r" b="b"/>
              <a:pathLst>
                <a:path w="9525" h="9525">
                  <a:moveTo>
                    <a:pt x="8244" y="7990"/>
                  </a:moveTo>
                  <a:cubicBezTo>
                    <a:pt x="7291" y="7990"/>
                    <a:pt x="6339" y="6085"/>
                    <a:pt x="8244" y="799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5" name="Freeform: Shape 584">
              <a:extLst>
                <a:ext uri="{FF2B5EF4-FFF2-40B4-BE49-F238E27FC236}">
                  <a16:creationId xmlns:a16="http://schemas.microsoft.com/office/drawing/2014/main" id="{984D0C4B-CE0D-0561-164C-C5D95B6B2F3F}"/>
                </a:ext>
              </a:extLst>
            </p:cNvPr>
            <p:cNvSpPr/>
            <p:nvPr/>
          </p:nvSpPr>
          <p:spPr>
            <a:xfrm>
              <a:off x="5040154" y="12949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8096"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6" name="Freeform: Shape 585">
              <a:extLst>
                <a:ext uri="{FF2B5EF4-FFF2-40B4-BE49-F238E27FC236}">
                  <a16:creationId xmlns:a16="http://schemas.microsoft.com/office/drawing/2014/main" id="{1B31CA3D-4C4D-4293-DB9B-773543BD6773}"/>
                </a:ext>
              </a:extLst>
            </p:cNvPr>
            <p:cNvSpPr/>
            <p:nvPr/>
          </p:nvSpPr>
          <p:spPr>
            <a:xfrm>
              <a:off x="4966811" y="1295609"/>
              <a:ext cx="9525" cy="9525"/>
            </a:xfrm>
            <a:custGeom>
              <a:avLst/>
              <a:gdLst>
                <a:gd name="connsiteX0" fmla="*/ 8096 w 9525"/>
                <a:gd name="connsiteY0" fmla="*/ 8363 h 9525"/>
                <a:gd name="connsiteX1" fmla="*/ 7144 w 9525"/>
                <a:gd name="connsiteY1" fmla="*/ 7410 h 9525"/>
                <a:gd name="connsiteX2" fmla="*/ 8096 w 9525"/>
                <a:gd name="connsiteY2" fmla="*/ 8363 h 9525"/>
              </a:gdLst>
              <a:ahLst/>
              <a:cxnLst>
                <a:cxn ang="0">
                  <a:pos x="connsiteX0" y="connsiteY0"/>
                </a:cxn>
                <a:cxn ang="0">
                  <a:pos x="connsiteX1" y="connsiteY1"/>
                </a:cxn>
                <a:cxn ang="0">
                  <a:pos x="connsiteX2" y="connsiteY2"/>
                </a:cxn>
              </a:cxnLst>
              <a:rect l="l" t="t" r="r" b="b"/>
              <a:pathLst>
                <a:path w="9525" h="9525">
                  <a:moveTo>
                    <a:pt x="8096" y="8363"/>
                  </a:moveTo>
                  <a:cubicBezTo>
                    <a:pt x="7144" y="9315"/>
                    <a:pt x="7144" y="7410"/>
                    <a:pt x="7144" y="7410"/>
                  </a:cubicBezTo>
                  <a:cubicBezTo>
                    <a:pt x="8096" y="6458"/>
                    <a:pt x="6191" y="8363"/>
                    <a:pt x="8096" y="8363"/>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7" name="Freeform: Shape 586">
              <a:extLst>
                <a:ext uri="{FF2B5EF4-FFF2-40B4-BE49-F238E27FC236}">
                  <a16:creationId xmlns:a16="http://schemas.microsoft.com/office/drawing/2014/main" id="{8C5E1A22-EC2C-DA0F-053D-AA02F506C1D3}"/>
                </a:ext>
              </a:extLst>
            </p:cNvPr>
            <p:cNvSpPr/>
            <p:nvPr/>
          </p:nvSpPr>
          <p:spPr>
            <a:xfrm>
              <a:off x="4927759" y="130159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8" name="Freeform: Shape 587">
              <a:extLst>
                <a:ext uri="{FF2B5EF4-FFF2-40B4-BE49-F238E27FC236}">
                  <a16:creationId xmlns:a16="http://schemas.microsoft.com/office/drawing/2014/main" id="{2B53BC81-DBE8-F24F-5731-C7DBDE6C31EB}"/>
                </a:ext>
              </a:extLst>
            </p:cNvPr>
            <p:cNvSpPr/>
            <p:nvPr/>
          </p:nvSpPr>
          <p:spPr>
            <a:xfrm>
              <a:off x="5295424" y="1266082"/>
              <a:ext cx="9525" cy="9525"/>
            </a:xfrm>
            <a:custGeom>
              <a:avLst/>
              <a:gdLst>
                <a:gd name="connsiteX0" fmla="*/ 7144 w 9525"/>
                <a:gd name="connsiteY0" fmla="*/ 8363 h 9525"/>
                <a:gd name="connsiteX1" fmla="*/ 8096 w 9525"/>
                <a:gd name="connsiteY1" fmla="*/ 7410 h 9525"/>
                <a:gd name="connsiteX2" fmla="*/ 7144 w 9525"/>
                <a:gd name="connsiteY2" fmla="*/ 8363 h 9525"/>
              </a:gdLst>
              <a:ahLst/>
              <a:cxnLst>
                <a:cxn ang="0">
                  <a:pos x="connsiteX0" y="connsiteY0"/>
                </a:cxn>
                <a:cxn ang="0">
                  <a:pos x="connsiteX1" y="connsiteY1"/>
                </a:cxn>
                <a:cxn ang="0">
                  <a:pos x="connsiteX2" y="connsiteY2"/>
                </a:cxn>
              </a:cxnLst>
              <a:rect l="l" t="t" r="r" b="b"/>
              <a:pathLst>
                <a:path w="9525" h="9525">
                  <a:moveTo>
                    <a:pt x="7144" y="8363"/>
                  </a:moveTo>
                  <a:cubicBezTo>
                    <a:pt x="9049" y="8363"/>
                    <a:pt x="6191" y="6458"/>
                    <a:pt x="8096" y="7410"/>
                  </a:cubicBezTo>
                  <a:cubicBezTo>
                    <a:pt x="8096" y="8363"/>
                    <a:pt x="8096" y="9315"/>
                    <a:pt x="7144" y="8363"/>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89" name="Freeform: Shape 588">
              <a:extLst>
                <a:ext uri="{FF2B5EF4-FFF2-40B4-BE49-F238E27FC236}">
                  <a16:creationId xmlns:a16="http://schemas.microsoft.com/office/drawing/2014/main" id="{7B760DBC-28D8-F63B-6EFD-D7707FF1D858}"/>
                </a:ext>
              </a:extLst>
            </p:cNvPr>
            <p:cNvSpPr/>
            <p:nvPr/>
          </p:nvSpPr>
          <p:spPr>
            <a:xfrm>
              <a:off x="4789646" y="1250156"/>
              <a:ext cx="514350" cy="28575"/>
            </a:xfrm>
            <a:custGeom>
              <a:avLst/>
              <a:gdLst>
                <a:gd name="connsiteX0" fmla="*/ 7144 w 514350"/>
                <a:gd name="connsiteY0" fmla="*/ 23336 h 28575"/>
                <a:gd name="connsiteX1" fmla="*/ 148114 w 514350"/>
                <a:gd name="connsiteY1" fmla="*/ 20479 h 28575"/>
                <a:gd name="connsiteX2" fmla="*/ 226219 w 514350"/>
                <a:gd name="connsiteY2" fmla="*/ 15716 h 28575"/>
                <a:gd name="connsiteX3" fmla="*/ 299561 w 514350"/>
                <a:gd name="connsiteY3" fmla="*/ 15716 h 28575"/>
                <a:gd name="connsiteX4" fmla="*/ 388144 w 514350"/>
                <a:gd name="connsiteY4" fmla="*/ 10001 h 28575"/>
                <a:gd name="connsiteX5" fmla="*/ 388144 w 514350"/>
                <a:gd name="connsiteY5" fmla="*/ 21431 h 28575"/>
                <a:gd name="connsiteX6" fmla="*/ 435769 w 514350"/>
                <a:gd name="connsiteY6" fmla="*/ 18574 h 28575"/>
                <a:gd name="connsiteX7" fmla="*/ 446246 w 514350"/>
                <a:gd name="connsiteY7" fmla="*/ 9049 h 28575"/>
                <a:gd name="connsiteX8" fmla="*/ 446246 w 514350"/>
                <a:gd name="connsiteY8" fmla="*/ 15716 h 28575"/>
                <a:gd name="connsiteX9" fmla="*/ 451009 w 514350"/>
                <a:gd name="connsiteY9" fmla="*/ 8096 h 28575"/>
                <a:gd name="connsiteX10" fmla="*/ 453866 w 514350"/>
                <a:gd name="connsiteY10" fmla="*/ 7144 h 28575"/>
                <a:gd name="connsiteX11" fmla="*/ 462439 w 514350"/>
                <a:gd name="connsiteY11" fmla="*/ 9049 h 28575"/>
                <a:gd name="connsiteX12" fmla="*/ 457676 w 514350"/>
                <a:gd name="connsiteY12" fmla="*/ 18574 h 28575"/>
                <a:gd name="connsiteX13" fmla="*/ 471011 w 514350"/>
                <a:gd name="connsiteY13" fmla="*/ 9049 h 28575"/>
                <a:gd name="connsiteX14" fmla="*/ 505301 w 514350"/>
                <a:gd name="connsiteY14" fmla="*/ 17621 h 28575"/>
                <a:gd name="connsiteX15" fmla="*/ 508159 w 514350"/>
                <a:gd name="connsiteY15" fmla="*/ 19526 h 28575"/>
                <a:gd name="connsiteX16" fmla="*/ 343376 w 514350"/>
                <a:gd name="connsiteY16" fmla="*/ 30004 h 28575"/>
                <a:gd name="connsiteX17" fmla="*/ 224314 w 514350"/>
                <a:gd name="connsiteY17" fmla="*/ 29051 h 28575"/>
                <a:gd name="connsiteX18" fmla="*/ 7144 w 514350"/>
                <a:gd name="connsiteY18" fmla="*/ 2333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 h="28575">
                  <a:moveTo>
                    <a:pt x="7144" y="23336"/>
                  </a:moveTo>
                  <a:cubicBezTo>
                    <a:pt x="30004" y="5239"/>
                    <a:pt x="130016" y="21431"/>
                    <a:pt x="148114" y="20479"/>
                  </a:cubicBezTo>
                  <a:cubicBezTo>
                    <a:pt x="170021" y="19526"/>
                    <a:pt x="215741" y="23336"/>
                    <a:pt x="226219" y="15716"/>
                  </a:cubicBezTo>
                  <a:cubicBezTo>
                    <a:pt x="227171" y="17621"/>
                    <a:pt x="299561" y="15716"/>
                    <a:pt x="299561" y="15716"/>
                  </a:cubicBezTo>
                  <a:cubicBezTo>
                    <a:pt x="296704" y="16669"/>
                    <a:pt x="388144" y="13811"/>
                    <a:pt x="388144" y="10001"/>
                  </a:cubicBezTo>
                  <a:cubicBezTo>
                    <a:pt x="389096" y="10954"/>
                    <a:pt x="387191" y="20479"/>
                    <a:pt x="388144" y="21431"/>
                  </a:cubicBezTo>
                  <a:cubicBezTo>
                    <a:pt x="392906" y="17621"/>
                    <a:pt x="442436" y="1429"/>
                    <a:pt x="435769" y="18574"/>
                  </a:cubicBezTo>
                  <a:cubicBezTo>
                    <a:pt x="434816" y="18574"/>
                    <a:pt x="445294" y="9049"/>
                    <a:pt x="446246" y="9049"/>
                  </a:cubicBezTo>
                  <a:cubicBezTo>
                    <a:pt x="446246" y="9049"/>
                    <a:pt x="443389" y="15716"/>
                    <a:pt x="446246" y="15716"/>
                  </a:cubicBezTo>
                  <a:cubicBezTo>
                    <a:pt x="450056" y="14764"/>
                    <a:pt x="449104" y="10001"/>
                    <a:pt x="451009" y="8096"/>
                  </a:cubicBezTo>
                  <a:cubicBezTo>
                    <a:pt x="450056" y="10001"/>
                    <a:pt x="451009" y="10001"/>
                    <a:pt x="453866" y="7144"/>
                  </a:cubicBezTo>
                  <a:cubicBezTo>
                    <a:pt x="457676" y="13811"/>
                    <a:pt x="451009" y="10954"/>
                    <a:pt x="462439" y="9049"/>
                  </a:cubicBezTo>
                  <a:cubicBezTo>
                    <a:pt x="461486" y="15716"/>
                    <a:pt x="455771" y="9049"/>
                    <a:pt x="457676" y="18574"/>
                  </a:cubicBezTo>
                  <a:cubicBezTo>
                    <a:pt x="459581" y="18574"/>
                    <a:pt x="471011" y="10001"/>
                    <a:pt x="471011" y="9049"/>
                  </a:cubicBezTo>
                  <a:cubicBezTo>
                    <a:pt x="482441" y="10954"/>
                    <a:pt x="491966" y="20479"/>
                    <a:pt x="505301" y="17621"/>
                  </a:cubicBezTo>
                  <a:cubicBezTo>
                    <a:pt x="505301" y="18574"/>
                    <a:pt x="508159" y="19526"/>
                    <a:pt x="508159" y="19526"/>
                  </a:cubicBezTo>
                  <a:cubicBezTo>
                    <a:pt x="491966" y="27146"/>
                    <a:pt x="388144" y="28099"/>
                    <a:pt x="343376" y="30004"/>
                  </a:cubicBezTo>
                  <a:cubicBezTo>
                    <a:pt x="303371" y="30956"/>
                    <a:pt x="261461" y="28099"/>
                    <a:pt x="224314" y="29051"/>
                  </a:cubicBezTo>
                  <a:cubicBezTo>
                    <a:pt x="184309" y="29051"/>
                    <a:pt x="31909" y="16669"/>
                    <a:pt x="7144" y="2333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0" name="Freeform: Shape 589">
              <a:extLst>
                <a:ext uri="{FF2B5EF4-FFF2-40B4-BE49-F238E27FC236}">
                  <a16:creationId xmlns:a16="http://schemas.microsoft.com/office/drawing/2014/main" id="{1FB316F1-603B-8BB7-4C10-B50F014CD693}"/>
                </a:ext>
              </a:extLst>
            </p:cNvPr>
            <p:cNvSpPr/>
            <p:nvPr/>
          </p:nvSpPr>
          <p:spPr>
            <a:xfrm>
              <a:off x="5292300" y="1265396"/>
              <a:ext cx="9525" cy="9525"/>
            </a:xfrm>
            <a:custGeom>
              <a:avLst/>
              <a:gdLst>
                <a:gd name="connsiteX0" fmla="*/ 8363 w 9525"/>
                <a:gd name="connsiteY0" fmla="*/ 10001 h 9525"/>
                <a:gd name="connsiteX1" fmla="*/ 7410 w 9525"/>
                <a:gd name="connsiteY1" fmla="*/ 7144 h 9525"/>
                <a:gd name="connsiteX2" fmla="*/ 8363 w 9525"/>
                <a:gd name="connsiteY2" fmla="*/ 10001 h 9525"/>
              </a:gdLst>
              <a:ahLst/>
              <a:cxnLst>
                <a:cxn ang="0">
                  <a:pos x="connsiteX0" y="connsiteY0"/>
                </a:cxn>
                <a:cxn ang="0">
                  <a:pos x="connsiteX1" y="connsiteY1"/>
                </a:cxn>
                <a:cxn ang="0">
                  <a:pos x="connsiteX2" y="connsiteY2"/>
                </a:cxn>
              </a:cxnLst>
              <a:rect l="l" t="t" r="r" b="b"/>
              <a:pathLst>
                <a:path w="9525" h="9525">
                  <a:moveTo>
                    <a:pt x="8363" y="10001"/>
                  </a:moveTo>
                  <a:cubicBezTo>
                    <a:pt x="8363" y="9049"/>
                    <a:pt x="6458" y="8096"/>
                    <a:pt x="7410" y="7144"/>
                  </a:cubicBezTo>
                  <a:cubicBezTo>
                    <a:pt x="7410" y="7144"/>
                    <a:pt x="8363" y="9049"/>
                    <a:pt x="8363" y="10001"/>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1" name="Freeform: Shape 590">
              <a:extLst>
                <a:ext uri="{FF2B5EF4-FFF2-40B4-BE49-F238E27FC236}">
                  <a16:creationId xmlns:a16="http://schemas.microsoft.com/office/drawing/2014/main" id="{87C5F4AA-4D21-5C8F-9585-9082B9250892}"/>
                </a:ext>
              </a:extLst>
            </p:cNvPr>
            <p:cNvSpPr/>
            <p:nvPr/>
          </p:nvSpPr>
          <p:spPr>
            <a:xfrm>
              <a:off x="5258276" y="1255977"/>
              <a:ext cx="9525" cy="9525"/>
            </a:xfrm>
            <a:custGeom>
              <a:avLst/>
              <a:gdLst>
                <a:gd name="connsiteX0" fmla="*/ 7144 w 9525"/>
                <a:gd name="connsiteY0" fmla="*/ 7990 h 9525"/>
                <a:gd name="connsiteX1" fmla="*/ 7144 w 9525"/>
                <a:gd name="connsiteY1" fmla="*/ 7990 h 9525"/>
              </a:gdLst>
              <a:ahLst/>
              <a:cxnLst>
                <a:cxn ang="0">
                  <a:pos x="connsiteX0" y="connsiteY0"/>
                </a:cxn>
                <a:cxn ang="0">
                  <a:pos x="connsiteX1" y="connsiteY1"/>
                </a:cxn>
              </a:cxnLst>
              <a:rect l="l" t="t" r="r" b="b"/>
              <a:pathLst>
                <a:path w="9525" h="9525">
                  <a:moveTo>
                    <a:pt x="7144" y="7990"/>
                  </a:moveTo>
                  <a:cubicBezTo>
                    <a:pt x="7144" y="7990"/>
                    <a:pt x="8096" y="6085"/>
                    <a:pt x="7144" y="799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2" name="Freeform: Shape 591">
              <a:extLst>
                <a:ext uri="{FF2B5EF4-FFF2-40B4-BE49-F238E27FC236}">
                  <a16:creationId xmlns:a16="http://schemas.microsoft.com/office/drawing/2014/main" id="{36FBBE1B-0232-D8BB-D75C-E4F30B3D00D7}"/>
                </a:ext>
              </a:extLst>
            </p:cNvPr>
            <p:cNvSpPr/>
            <p:nvPr/>
          </p:nvSpPr>
          <p:spPr>
            <a:xfrm>
              <a:off x="5248751" y="1254918"/>
              <a:ext cx="9525" cy="9525"/>
            </a:xfrm>
            <a:custGeom>
              <a:avLst/>
              <a:gdLst>
                <a:gd name="connsiteX0" fmla="*/ 7144 w 9525"/>
                <a:gd name="connsiteY0" fmla="*/ 9049 h 9525"/>
                <a:gd name="connsiteX1" fmla="*/ 10001 w 9525"/>
                <a:gd name="connsiteY1" fmla="*/ 7144 h 9525"/>
                <a:gd name="connsiteX2" fmla="*/ 7144 w 9525"/>
                <a:gd name="connsiteY2" fmla="*/ 9049 h 9525"/>
              </a:gdLst>
              <a:ahLst/>
              <a:cxnLst>
                <a:cxn ang="0">
                  <a:pos x="connsiteX0" y="connsiteY0"/>
                </a:cxn>
                <a:cxn ang="0">
                  <a:pos x="connsiteX1" y="connsiteY1"/>
                </a:cxn>
                <a:cxn ang="0">
                  <a:pos x="connsiteX2" y="connsiteY2"/>
                </a:cxn>
              </a:cxnLst>
              <a:rect l="l" t="t" r="r" b="b"/>
              <a:pathLst>
                <a:path w="9525" h="9525">
                  <a:moveTo>
                    <a:pt x="7144" y="9049"/>
                  </a:moveTo>
                  <a:cubicBezTo>
                    <a:pt x="7144" y="8096"/>
                    <a:pt x="9049" y="7144"/>
                    <a:pt x="10001" y="7144"/>
                  </a:cubicBezTo>
                  <a:lnTo>
                    <a:pt x="7144" y="9049"/>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3" name="Freeform: Shape 592">
              <a:extLst>
                <a:ext uri="{FF2B5EF4-FFF2-40B4-BE49-F238E27FC236}">
                  <a16:creationId xmlns:a16="http://schemas.microsoft.com/office/drawing/2014/main" id="{58047712-1ECA-3A82-5DC1-3F39A0BB4DF2}"/>
                </a:ext>
              </a:extLst>
            </p:cNvPr>
            <p:cNvSpPr/>
            <p:nvPr/>
          </p:nvSpPr>
          <p:spPr>
            <a:xfrm>
              <a:off x="5240417" y="1251108"/>
              <a:ext cx="9525" cy="9525"/>
            </a:xfrm>
            <a:custGeom>
              <a:avLst/>
              <a:gdLst>
                <a:gd name="connsiteX0" fmla="*/ 7858 w 9525"/>
                <a:gd name="connsiteY0" fmla="*/ 8096 h 9525"/>
                <a:gd name="connsiteX1" fmla="*/ 7858 w 9525"/>
                <a:gd name="connsiteY1" fmla="*/ 7144 h 9525"/>
                <a:gd name="connsiteX2" fmla="*/ 7858 w 9525"/>
                <a:gd name="connsiteY2" fmla="*/ 8096 h 9525"/>
              </a:gdLst>
              <a:ahLst/>
              <a:cxnLst>
                <a:cxn ang="0">
                  <a:pos x="connsiteX0" y="connsiteY0"/>
                </a:cxn>
                <a:cxn ang="0">
                  <a:pos x="connsiteX1" y="connsiteY1"/>
                </a:cxn>
                <a:cxn ang="0">
                  <a:pos x="connsiteX2" y="connsiteY2"/>
                </a:cxn>
              </a:cxnLst>
              <a:rect l="l" t="t" r="r" b="b"/>
              <a:pathLst>
                <a:path w="9525" h="9525">
                  <a:moveTo>
                    <a:pt x="7858" y="8096"/>
                  </a:moveTo>
                  <a:cubicBezTo>
                    <a:pt x="6906" y="7144"/>
                    <a:pt x="6906" y="7144"/>
                    <a:pt x="7858" y="7144"/>
                  </a:cubicBezTo>
                  <a:cubicBezTo>
                    <a:pt x="7858" y="8096"/>
                    <a:pt x="7858" y="8096"/>
                    <a:pt x="7858"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4" name="Freeform: Shape 593">
              <a:extLst>
                <a:ext uri="{FF2B5EF4-FFF2-40B4-BE49-F238E27FC236}">
                  <a16:creationId xmlns:a16="http://schemas.microsoft.com/office/drawing/2014/main" id="{51313D7B-1ADC-0522-7DF1-87DC8B56EE4E}"/>
                </a:ext>
              </a:extLst>
            </p:cNvPr>
            <p:cNvSpPr/>
            <p:nvPr/>
          </p:nvSpPr>
          <p:spPr>
            <a:xfrm>
              <a:off x="5239226" y="1253728"/>
              <a:ext cx="9525" cy="9525"/>
            </a:xfrm>
            <a:custGeom>
              <a:avLst/>
              <a:gdLst>
                <a:gd name="connsiteX0" fmla="*/ 8096 w 9525"/>
                <a:gd name="connsiteY0" fmla="*/ 8334 h 9525"/>
                <a:gd name="connsiteX1" fmla="*/ 7144 w 9525"/>
                <a:gd name="connsiteY1" fmla="*/ 7382 h 9525"/>
                <a:gd name="connsiteX2" fmla="*/ 8096 w 9525"/>
                <a:gd name="connsiteY2" fmla="*/ 8334 h 9525"/>
              </a:gdLst>
              <a:ahLst/>
              <a:cxnLst>
                <a:cxn ang="0">
                  <a:pos x="connsiteX0" y="connsiteY0"/>
                </a:cxn>
                <a:cxn ang="0">
                  <a:pos x="connsiteX1" y="connsiteY1"/>
                </a:cxn>
                <a:cxn ang="0">
                  <a:pos x="connsiteX2" y="connsiteY2"/>
                </a:cxn>
              </a:cxnLst>
              <a:rect l="l" t="t" r="r" b="b"/>
              <a:pathLst>
                <a:path w="9525" h="9525">
                  <a:moveTo>
                    <a:pt x="8096" y="8334"/>
                  </a:moveTo>
                  <a:cubicBezTo>
                    <a:pt x="7144" y="8334"/>
                    <a:pt x="7144" y="7382"/>
                    <a:pt x="7144" y="7382"/>
                  </a:cubicBezTo>
                  <a:cubicBezTo>
                    <a:pt x="7144" y="7382"/>
                    <a:pt x="8096" y="6429"/>
                    <a:pt x="8096" y="833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5" name="Freeform: Shape 594">
              <a:extLst>
                <a:ext uri="{FF2B5EF4-FFF2-40B4-BE49-F238E27FC236}">
                  <a16:creationId xmlns:a16="http://schemas.microsoft.com/office/drawing/2014/main" id="{8A2FD769-D6FC-8D1C-9BEB-4B1B238B3A08}"/>
                </a:ext>
              </a:extLst>
            </p:cNvPr>
            <p:cNvSpPr/>
            <p:nvPr/>
          </p:nvSpPr>
          <p:spPr>
            <a:xfrm>
              <a:off x="5220176" y="1251214"/>
              <a:ext cx="9525" cy="9525"/>
            </a:xfrm>
            <a:custGeom>
              <a:avLst/>
              <a:gdLst>
                <a:gd name="connsiteX0" fmla="*/ 9049 w 9525"/>
                <a:gd name="connsiteY0" fmla="*/ 7990 h 9525"/>
                <a:gd name="connsiteX1" fmla="*/ 7144 w 9525"/>
                <a:gd name="connsiteY1" fmla="*/ 7990 h 9525"/>
                <a:gd name="connsiteX2" fmla="*/ 9049 w 9525"/>
                <a:gd name="connsiteY2" fmla="*/ 7990 h 9525"/>
              </a:gdLst>
              <a:ahLst/>
              <a:cxnLst>
                <a:cxn ang="0">
                  <a:pos x="connsiteX0" y="connsiteY0"/>
                </a:cxn>
                <a:cxn ang="0">
                  <a:pos x="connsiteX1" y="connsiteY1"/>
                </a:cxn>
                <a:cxn ang="0">
                  <a:pos x="connsiteX2" y="connsiteY2"/>
                </a:cxn>
              </a:cxnLst>
              <a:rect l="l" t="t" r="r" b="b"/>
              <a:pathLst>
                <a:path w="9525" h="9525">
                  <a:moveTo>
                    <a:pt x="9049" y="7990"/>
                  </a:moveTo>
                  <a:cubicBezTo>
                    <a:pt x="9049" y="7990"/>
                    <a:pt x="8096" y="8943"/>
                    <a:pt x="7144" y="7990"/>
                  </a:cubicBezTo>
                  <a:cubicBezTo>
                    <a:pt x="8096" y="7990"/>
                    <a:pt x="9049" y="6085"/>
                    <a:pt x="9049" y="799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6" name="Freeform: Shape 595">
              <a:extLst>
                <a:ext uri="{FF2B5EF4-FFF2-40B4-BE49-F238E27FC236}">
                  <a16:creationId xmlns:a16="http://schemas.microsoft.com/office/drawing/2014/main" id="{5563481D-AFD9-B3BA-2A35-51273785E61E}"/>
                </a:ext>
              </a:extLst>
            </p:cNvPr>
            <p:cNvSpPr/>
            <p:nvPr/>
          </p:nvSpPr>
          <p:spPr>
            <a:xfrm>
              <a:off x="5213085" y="1252167"/>
              <a:ext cx="9525" cy="9525"/>
            </a:xfrm>
            <a:custGeom>
              <a:avLst/>
              <a:gdLst>
                <a:gd name="connsiteX0" fmla="*/ 7567 w 9525"/>
                <a:gd name="connsiteY0" fmla="*/ 7990 h 9525"/>
                <a:gd name="connsiteX1" fmla="*/ 7567 w 9525"/>
                <a:gd name="connsiteY1" fmla="*/ 7990 h 9525"/>
              </a:gdLst>
              <a:ahLst/>
              <a:cxnLst>
                <a:cxn ang="0">
                  <a:pos x="connsiteX0" y="connsiteY0"/>
                </a:cxn>
                <a:cxn ang="0">
                  <a:pos x="connsiteX1" y="connsiteY1"/>
                </a:cxn>
              </a:cxnLst>
              <a:rect l="l" t="t" r="r" b="b"/>
              <a:pathLst>
                <a:path w="9525" h="9525">
                  <a:moveTo>
                    <a:pt x="7567" y="7990"/>
                  </a:moveTo>
                  <a:cubicBezTo>
                    <a:pt x="7567" y="7990"/>
                    <a:pt x="6615" y="6085"/>
                    <a:pt x="7567" y="7990"/>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7" name="Freeform: Shape 596">
              <a:extLst>
                <a:ext uri="{FF2B5EF4-FFF2-40B4-BE49-F238E27FC236}">
                  <a16:creationId xmlns:a16="http://schemas.microsoft.com/office/drawing/2014/main" id="{2E158EEA-503D-EADB-2804-64B52BE6238E}"/>
                </a:ext>
              </a:extLst>
            </p:cNvPr>
            <p:cNvSpPr/>
            <p:nvPr/>
          </p:nvSpPr>
          <p:spPr>
            <a:xfrm>
              <a:off x="5049679" y="125682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9049" y="7144"/>
                    <a:pt x="9049"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8" name="Freeform: Shape 597">
              <a:extLst>
                <a:ext uri="{FF2B5EF4-FFF2-40B4-BE49-F238E27FC236}">
                  <a16:creationId xmlns:a16="http://schemas.microsoft.com/office/drawing/2014/main" id="{4E295E46-07DD-1042-1714-A376FC3AF971}"/>
                </a:ext>
              </a:extLst>
            </p:cNvPr>
            <p:cNvSpPr/>
            <p:nvPr/>
          </p:nvSpPr>
          <p:spPr>
            <a:xfrm>
              <a:off x="4982051" y="1255871"/>
              <a:ext cx="9525" cy="9525"/>
            </a:xfrm>
            <a:custGeom>
              <a:avLst/>
              <a:gdLst>
                <a:gd name="connsiteX0" fmla="*/ 8096 w 9525"/>
                <a:gd name="connsiteY0" fmla="*/ 8096 h 9525"/>
                <a:gd name="connsiteX1" fmla="*/ 7144 w 9525"/>
                <a:gd name="connsiteY1" fmla="*/ 7144 h 9525"/>
                <a:gd name="connsiteX2" fmla="*/ 8096 w 9525"/>
                <a:gd name="connsiteY2" fmla="*/ 8096 h 9525"/>
              </a:gdLst>
              <a:ahLst/>
              <a:cxnLst>
                <a:cxn ang="0">
                  <a:pos x="connsiteX0" y="connsiteY0"/>
                </a:cxn>
                <a:cxn ang="0">
                  <a:pos x="connsiteX1" y="connsiteY1"/>
                </a:cxn>
                <a:cxn ang="0">
                  <a:pos x="connsiteX2" y="connsiteY2"/>
                </a:cxn>
              </a:cxnLst>
              <a:rect l="l" t="t" r="r" b="b"/>
              <a:pathLst>
                <a:path w="9525" h="9525">
                  <a:moveTo>
                    <a:pt x="8096" y="8096"/>
                  </a:moveTo>
                  <a:cubicBezTo>
                    <a:pt x="7144" y="9049"/>
                    <a:pt x="7144" y="7144"/>
                    <a:pt x="7144" y="7144"/>
                  </a:cubicBezTo>
                  <a:cubicBezTo>
                    <a:pt x="8096" y="7144"/>
                    <a:pt x="6191" y="9049"/>
                    <a:pt x="8096"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599" name="Freeform: Shape 598">
              <a:extLst>
                <a:ext uri="{FF2B5EF4-FFF2-40B4-BE49-F238E27FC236}">
                  <a16:creationId xmlns:a16="http://schemas.microsoft.com/office/drawing/2014/main" id="{3287CAD8-3762-9528-B225-EBA93C1FBC7D}"/>
                </a:ext>
              </a:extLst>
            </p:cNvPr>
            <p:cNvSpPr/>
            <p:nvPr/>
          </p:nvSpPr>
          <p:spPr>
            <a:xfrm>
              <a:off x="4945856" y="126158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190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0" name="Freeform: Shape 599">
              <a:extLst>
                <a:ext uri="{FF2B5EF4-FFF2-40B4-BE49-F238E27FC236}">
                  <a16:creationId xmlns:a16="http://schemas.microsoft.com/office/drawing/2014/main" id="{153A87AD-5AD4-9D59-16C6-09E4B2C2AA81}"/>
                </a:ext>
              </a:extLst>
            </p:cNvPr>
            <p:cNvSpPr/>
            <p:nvPr/>
          </p:nvSpPr>
          <p:spPr>
            <a:xfrm>
              <a:off x="5255419" y="575362"/>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8520"/>
                    <a:pt x="9049" y="8520"/>
                    <a:pt x="7144" y="7567"/>
                  </a:cubicBezTo>
                  <a:cubicBezTo>
                    <a:pt x="7144" y="7567"/>
                    <a:pt x="7144" y="6615"/>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1" name="Freeform: Shape 600">
              <a:extLst>
                <a:ext uri="{FF2B5EF4-FFF2-40B4-BE49-F238E27FC236}">
                  <a16:creationId xmlns:a16="http://schemas.microsoft.com/office/drawing/2014/main" id="{1C6D3F91-CD3B-1029-5E1A-B5F311D6D136}"/>
                </a:ext>
              </a:extLst>
            </p:cNvPr>
            <p:cNvSpPr/>
            <p:nvPr/>
          </p:nvSpPr>
          <p:spPr>
            <a:xfrm>
              <a:off x="5200187" y="481636"/>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5238"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7613" y="-1576"/>
                    <a:pt x="7131" y="53669"/>
                    <a:pt x="9036" y="5747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2" name="Freeform: Shape 601">
              <a:extLst>
                <a:ext uri="{FF2B5EF4-FFF2-40B4-BE49-F238E27FC236}">
                  <a16:creationId xmlns:a16="http://schemas.microsoft.com/office/drawing/2014/main" id="{0E3EBB8A-AB19-3DFA-2148-D248B9A50CAF}"/>
                </a:ext>
              </a:extLst>
            </p:cNvPr>
            <p:cNvSpPr/>
            <p:nvPr/>
          </p:nvSpPr>
          <p:spPr>
            <a:xfrm>
              <a:off x="5256371" y="57483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9049"/>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3" name="Freeform: Shape 602">
              <a:extLst>
                <a:ext uri="{FF2B5EF4-FFF2-40B4-BE49-F238E27FC236}">
                  <a16:creationId xmlns:a16="http://schemas.microsoft.com/office/drawing/2014/main" id="{06828748-73C8-8704-326D-E6A213C9A0A3}"/>
                </a:ext>
              </a:extLst>
            </p:cNvPr>
            <p:cNvSpPr/>
            <p:nvPr/>
          </p:nvSpPr>
          <p:spPr>
            <a:xfrm>
              <a:off x="5273516" y="57292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4" name="Freeform: Shape 603">
              <a:extLst>
                <a:ext uri="{FF2B5EF4-FFF2-40B4-BE49-F238E27FC236}">
                  <a16:creationId xmlns:a16="http://schemas.microsoft.com/office/drawing/2014/main" id="{072D3995-6E10-4920-34CB-FB55B98BB69C}"/>
                </a:ext>
              </a:extLst>
            </p:cNvPr>
            <p:cNvSpPr/>
            <p:nvPr/>
          </p:nvSpPr>
          <p:spPr>
            <a:xfrm>
              <a:off x="5276374" y="57007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5" name="Freeform: Shape 604">
              <a:extLst>
                <a:ext uri="{FF2B5EF4-FFF2-40B4-BE49-F238E27FC236}">
                  <a16:creationId xmlns:a16="http://schemas.microsoft.com/office/drawing/2014/main" id="{F02734E8-8002-68DA-FA2C-4D81710CEA03}"/>
                </a:ext>
              </a:extLst>
            </p:cNvPr>
            <p:cNvSpPr/>
            <p:nvPr/>
          </p:nvSpPr>
          <p:spPr>
            <a:xfrm>
              <a:off x="5281136" y="569118"/>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7144"/>
                    <a:pt x="7144" y="7144"/>
                  </a:cubicBezTo>
                  <a:cubicBezTo>
                    <a:pt x="8096" y="7144"/>
                    <a:pt x="8096"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6" name="Freeform: Shape 605">
              <a:extLst>
                <a:ext uri="{FF2B5EF4-FFF2-40B4-BE49-F238E27FC236}">
                  <a16:creationId xmlns:a16="http://schemas.microsoft.com/office/drawing/2014/main" id="{54AEDCB4-D438-6830-D1DC-3A0FF41D6096}"/>
                </a:ext>
              </a:extLst>
            </p:cNvPr>
            <p:cNvSpPr/>
            <p:nvPr/>
          </p:nvSpPr>
          <p:spPr>
            <a:xfrm>
              <a:off x="5279231" y="56721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9049"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7" name="Freeform: Shape 606">
              <a:extLst>
                <a:ext uri="{FF2B5EF4-FFF2-40B4-BE49-F238E27FC236}">
                  <a16:creationId xmlns:a16="http://schemas.microsoft.com/office/drawing/2014/main" id="{5CB4CC41-306B-0488-E1C0-9FBB2F0B6360}"/>
                </a:ext>
              </a:extLst>
            </p:cNvPr>
            <p:cNvSpPr/>
            <p:nvPr/>
          </p:nvSpPr>
          <p:spPr>
            <a:xfrm>
              <a:off x="5285475" y="561075"/>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7567" y="6615"/>
                    <a:pt x="8520" y="8520"/>
                    <a:pt x="7567"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8" name="Freeform: Shape 607">
              <a:extLst>
                <a:ext uri="{FF2B5EF4-FFF2-40B4-BE49-F238E27FC236}">
                  <a16:creationId xmlns:a16="http://schemas.microsoft.com/office/drawing/2014/main" id="{C6C291D6-88B9-F434-6A12-27B6846A6256}"/>
                </a:ext>
              </a:extLst>
            </p:cNvPr>
            <p:cNvSpPr/>
            <p:nvPr/>
          </p:nvSpPr>
          <p:spPr>
            <a:xfrm>
              <a:off x="5285899" y="55768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09" name="Freeform: Shape 608">
              <a:extLst>
                <a:ext uri="{FF2B5EF4-FFF2-40B4-BE49-F238E27FC236}">
                  <a16:creationId xmlns:a16="http://schemas.microsoft.com/office/drawing/2014/main" id="{A8C52905-78F9-9BA7-F46D-FAC50258BBFF}"/>
                </a:ext>
              </a:extLst>
            </p:cNvPr>
            <p:cNvSpPr/>
            <p:nvPr/>
          </p:nvSpPr>
          <p:spPr>
            <a:xfrm>
              <a:off x="5278279" y="49387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7144"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0" name="Freeform: Shape 609">
              <a:extLst>
                <a:ext uri="{FF2B5EF4-FFF2-40B4-BE49-F238E27FC236}">
                  <a16:creationId xmlns:a16="http://schemas.microsoft.com/office/drawing/2014/main" id="{29A348B8-F3E9-764D-05EB-2718CEE9FBA4}"/>
                </a:ext>
              </a:extLst>
            </p:cNvPr>
            <p:cNvSpPr/>
            <p:nvPr/>
          </p:nvSpPr>
          <p:spPr>
            <a:xfrm>
              <a:off x="5251185" y="47767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8520" y="7144"/>
                    <a:pt x="7567" y="8096"/>
                    <a:pt x="7567"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1" name="Freeform: Shape 610">
              <a:extLst>
                <a:ext uri="{FF2B5EF4-FFF2-40B4-BE49-F238E27FC236}">
                  <a16:creationId xmlns:a16="http://schemas.microsoft.com/office/drawing/2014/main" id="{FEC941E2-DEF6-C1E3-287F-585670ABB199}"/>
                </a:ext>
              </a:extLst>
            </p:cNvPr>
            <p:cNvSpPr/>
            <p:nvPr/>
          </p:nvSpPr>
          <p:spPr>
            <a:xfrm>
              <a:off x="5236369" y="48339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9049" y="1190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2" name="Freeform: Shape 611">
              <a:extLst>
                <a:ext uri="{FF2B5EF4-FFF2-40B4-BE49-F238E27FC236}">
                  <a16:creationId xmlns:a16="http://schemas.microsoft.com/office/drawing/2014/main" id="{929AD7D2-63C7-E6F7-0436-65049F6A3BAF}"/>
                </a:ext>
              </a:extLst>
            </p:cNvPr>
            <p:cNvSpPr/>
            <p:nvPr/>
          </p:nvSpPr>
          <p:spPr>
            <a:xfrm>
              <a:off x="4955910" y="553878"/>
              <a:ext cx="9525" cy="9525"/>
            </a:xfrm>
            <a:custGeom>
              <a:avLst/>
              <a:gdLst>
                <a:gd name="connsiteX0" fmla="*/ 7567 w 9525"/>
                <a:gd name="connsiteY0" fmla="*/ 7144 h 9525"/>
                <a:gd name="connsiteX1" fmla="*/ 7567 w 9525"/>
                <a:gd name="connsiteY1" fmla="*/ 7144 h 9525"/>
                <a:gd name="connsiteX2" fmla="*/ 7567 w 9525"/>
                <a:gd name="connsiteY2" fmla="*/ 7144 h 9525"/>
              </a:gdLst>
              <a:ahLst/>
              <a:cxnLst>
                <a:cxn ang="0">
                  <a:pos x="connsiteX0" y="connsiteY0"/>
                </a:cxn>
                <a:cxn ang="0">
                  <a:pos x="connsiteX1" y="connsiteY1"/>
                </a:cxn>
                <a:cxn ang="0">
                  <a:pos x="connsiteX2" y="connsiteY2"/>
                </a:cxn>
              </a:cxnLst>
              <a:rect l="l" t="t" r="r" b="b"/>
              <a:pathLst>
                <a:path w="9525" h="9525">
                  <a:moveTo>
                    <a:pt x="7567" y="7144"/>
                  </a:moveTo>
                  <a:cubicBezTo>
                    <a:pt x="7567" y="8096"/>
                    <a:pt x="8520" y="9049"/>
                    <a:pt x="7567" y="7144"/>
                  </a:cubicBezTo>
                  <a:cubicBezTo>
                    <a:pt x="7567" y="8096"/>
                    <a:pt x="6615" y="7144"/>
                    <a:pt x="7567"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3" name="Freeform: Shape 612">
              <a:extLst>
                <a:ext uri="{FF2B5EF4-FFF2-40B4-BE49-F238E27FC236}">
                  <a16:creationId xmlns:a16="http://schemas.microsoft.com/office/drawing/2014/main" id="{920BE55A-070C-7429-CD9C-C993C83737B4}"/>
                </a:ext>
              </a:extLst>
            </p:cNvPr>
            <p:cNvSpPr/>
            <p:nvPr/>
          </p:nvSpPr>
          <p:spPr>
            <a:xfrm>
              <a:off x="4901102" y="460043"/>
              <a:ext cx="104775" cy="104775"/>
            </a:xfrm>
            <a:custGeom>
              <a:avLst/>
              <a:gdLst>
                <a:gd name="connsiteX0" fmla="*/ 9036 w 104775"/>
                <a:gd name="connsiteY0" fmla="*/ 57164 h 104775"/>
                <a:gd name="connsiteX1" fmla="*/ 48088 w 104775"/>
                <a:gd name="connsiteY1" fmla="*/ 13349 h 104775"/>
                <a:gd name="connsiteX2" fmla="*/ 97618 w 104775"/>
                <a:gd name="connsiteY2" fmla="*/ 69547 h 104775"/>
                <a:gd name="connsiteX3" fmla="*/ 89046 w 104775"/>
                <a:gd name="connsiteY3" fmla="*/ 67642 h 104775"/>
                <a:gd name="connsiteX4" fmla="*/ 86188 w 104775"/>
                <a:gd name="connsiteY4" fmla="*/ 67642 h 104775"/>
                <a:gd name="connsiteX5" fmla="*/ 96666 w 104775"/>
                <a:gd name="connsiteY5" fmla="*/ 75262 h 104775"/>
                <a:gd name="connsiteX6" fmla="*/ 92856 w 104775"/>
                <a:gd name="connsiteY6" fmla="*/ 85739 h 104775"/>
                <a:gd name="connsiteX7" fmla="*/ 84283 w 104775"/>
                <a:gd name="connsiteY7" fmla="*/ 82882 h 104775"/>
                <a:gd name="connsiteX8" fmla="*/ 90951 w 104775"/>
                <a:gd name="connsiteY8" fmla="*/ 90502 h 104775"/>
                <a:gd name="connsiteX9" fmla="*/ 85236 w 104775"/>
                <a:gd name="connsiteY9" fmla="*/ 86692 h 104775"/>
                <a:gd name="connsiteX10" fmla="*/ 90951 w 104775"/>
                <a:gd name="connsiteY10" fmla="*/ 91454 h 104775"/>
                <a:gd name="connsiteX11" fmla="*/ 90951 w 104775"/>
                <a:gd name="connsiteY11" fmla="*/ 92407 h 104775"/>
                <a:gd name="connsiteX12" fmla="*/ 87141 w 104775"/>
                <a:gd name="connsiteY12" fmla="*/ 94312 h 104775"/>
                <a:gd name="connsiteX13" fmla="*/ 79521 w 104775"/>
                <a:gd name="connsiteY13" fmla="*/ 87644 h 104775"/>
                <a:gd name="connsiteX14" fmla="*/ 84283 w 104775"/>
                <a:gd name="connsiteY14" fmla="*/ 98122 h 104775"/>
                <a:gd name="connsiteX15" fmla="*/ 68091 w 104775"/>
                <a:gd name="connsiteY15" fmla="*/ 102884 h 104775"/>
                <a:gd name="connsiteX16" fmla="*/ 65233 w 104775"/>
                <a:gd name="connsiteY16" fmla="*/ 99074 h 104775"/>
                <a:gd name="connsiteX17" fmla="*/ 79521 w 104775"/>
                <a:gd name="connsiteY17" fmla="*/ 49544 h 104775"/>
                <a:gd name="connsiteX18" fmla="*/ 9036 w 104775"/>
                <a:gd name="connsiteY18" fmla="*/ 5716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164"/>
                  </a:moveTo>
                  <a:cubicBezTo>
                    <a:pt x="-2394" y="51449"/>
                    <a:pt x="41421" y="-10463"/>
                    <a:pt x="48088" y="13349"/>
                  </a:cubicBezTo>
                  <a:cubicBezTo>
                    <a:pt x="105238" y="-15226"/>
                    <a:pt x="78568" y="63832"/>
                    <a:pt x="97618" y="69547"/>
                  </a:cubicBezTo>
                  <a:cubicBezTo>
                    <a:pt x="87141" y="69547"/>
                    <a:pt x="109048" y="67642"/>
                    <a:pt x="89046" y="67642"/>
                  </a:cubicBezTo>
                  <a:cubicBezTo>
                    <a:pt x="89998" y="68594"/>
                    <a:pt x="89046" y="68594"/>
                    <a:pt x="86188" y="67642"/>
                  </a:cubicBezTo>
                  <a:cubicBezTo>
                    <a:pt x="93808" y="73357"/>
                    <a:pt x="91903" y="72404"/>
                    <a:pt x="96666" y="75262"/>
                  </a:cubicBezTo>
                  <a:cubicBezTo>
                    <a:pt x="92856" y="74309"/>
                    <a:pt x="92856" y="83834"/>
                    <a:pt x="92856" y="85739"/>
                  </a:cubicBezTo>
                  <a:cubicBezTo>
                    <a:pt x="89046" y="84787"/>
                    <a:pt x="87141" y="84787"/>
                    <a:pt x="84283" y="82882"/>
                  </a:cubicBezTo>
                  <a:cubicBezTo>
                    <a:pt x="90951" y="80977"/>
                    <a:pt x="87141" y="91454"/>
                    <a:pt x="90951" y="90502"/>
                  </a:cubicBezTo>
                  <a:cubicBezTo>
                    <a:pt x="90951" y="90502"/>
                    <a:pt x="85236" y="85739"/>
                    <a:pt x="85236" y="86692"/>
                  </a:cubicBezTo>
                  <a:cubicBezTo>
                    <a:pt x="85236" y="89549"/>
                    <a:pt x="89998" y="90502"/>
                    <a:pt x="90951" y="91454"/>
                  </a:cubicBezTo>
                  <a:cubicBezTo>
                    <a:pt x="89998" y="90502"/>
                    <a:pt x="89998" y="90502"/>
                    <a:pt x="90951" y="92407"/>
                  </a:cubicBezTo>
                  <a:cubicBezTo>
                    <a:pt x="83331" y="91454"/>
                    <a:pt x="89046" y="88597"/>
                    <a:pt x="87141" y="94312"/>
                  </a:cubicBezTo>
                  <a:cubicBezTo>
                    <a:pt x="83331" y="91454"/>
                    <a:pt x="85236" y="90502"/>
                    <a:pt x="79521" y="87644"/>
                  </a:cubicBezTo>
                  <a:cubicBezTo>
                    <a:pt x="80473" y="87644"/>
                    <a:pt x="83331" y="96217"/>
                    <a:pt x="84283" y="98122"/>
                  </a:cubicBezTo>
                  <a:cubicBezTo>
                    <a:pt x="77616" y="101932"/>
                    <a:pt x="70948" y="95264"/>
                    <a:pt x="68091" y="102884"/>
                  </a:cubicBezTo>
                  <a:cubicBezTo>
                    <a:pt x="68091" y="104789"/>
                    <a:pt x="64281" y="99074"/>
                    <a:pt x="65233" y="99074"/>
                  </a:cubicBezTo>
                  <a:cubicBezTo>
                    <a:pt x="68091" y="100027"/>
                    <a:pt x="86188" y="66689"/>
                    <a:pt x="79521" y="49544"/>
                  </a:cubicBezTo>
                  <a:cubicBezTo>
                    <a:pt x="57613" y="-938"/>
                    <a:pt x="6178" y="53354"/>
                    <a:pt x="9036" y="5716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4" name="Freeform: Shape 613">
              <a:extLst>
                <a:ext uri="{FF2B5EF4-FFF2-40B4-BE49-F238E27FC236}">
                  <a16:creationId xmlns:a16="http://schemas.microsoft.com/office/drawing/2014/main" id="{D452B5EB-10C2-0413-1651-938B6FBDCF8B}"/>
                </a:ext>
              </a:extLst>
            </p:cNvPr>
            <p:cNvSpPr/>
            <p:nvPr/>
          </p:nvSpPr>
          <p:spPr>
            <a:xfrm>
              <a:off x="4957286" y="553878"/>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8096" y="8096"/>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5" name="Freeform: Shape 614">
              <a:extLst>
                <a:ext uri="{FF2B5EF4-FFF2-40B4-BE49-F238E27FC236}">
                  <a16:creationId xmlns:a16="http://schemas.microsoft.com/office/drawing/2014/main" id="{F2105AAC-E454-51F4-35D0-D3A76C0B0278}"/>
                </a:ext>
              </a:extLst>
            </p:cNvPr>
            <p:cNvSpPr/>
            <p:nvPr/>
          </p:nvSpPr>
          <p:spPr>
            <a:xfrm>
              <a:off x="4974431" y="551021"/>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6" name="Freeform: Shape 615">
              <a:extLst>
                <a:ext uri="{FF2B5EF4-FFF2-40B4-BE49-F238E27FC236}">
                  <a16:creationId xmlns:a16="http://schemas.microsoft.com/office/drawing/2014/main" id="{40FDDFC8-1E8D-B177-B312-BF706A4AD9EF}"/>
                </a:ext>
              </a:extLst>
            </p:cNvPr>
            <p:cNvSpPr/>
            <p:nvPr/>
          </p:nvSpPr>
          <p:spPr>
            <a:xfrm>
              <a:off x="4976336" y="548163"/>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7" name="Freeform: Shape 616">
              <a:extLst>
                <a:ext uri="{FF2B5EF4-FFF2-40B4-BE49-F238E27FC236}">
                  <a16:creationId xmlns:a16="http://schemas.microsoft.com/office/drawing/2014/main" id="{FBE93C19-6316-BF14-36A3-4094A79AD2CD}"/>
                </a:ext>
              </a:extLst>
            </p:cNvPr>
            <p:cNvSpPr/>
            <p:nvPr/>
          </p:nvSpPr>
          <p:spPr>
            <a:xfrm>
              <a:off x="4982051" y="547211"/>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7144"/>
                    <a:pt x="8096" y="8096"/>
                    <a:pt x="7144" y="7144"/>
                  </a:cubicBezTo>
                  <a:cubicBezTo>
                    <a:pt x="7144" y="8096"/>
                    <a:pt x="7144"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8" name="Freeform: Shape 617">
              <a:extLst>
                <a:ext uri="{FF2B5EF4-FFF2-40B4-BE49-F238E27FC236}">
                  <a16:creationId xmlns:a16="http://schemas.microsoft.com/office/drawing/2014/main" id="{1C9AFC3D-F4B1-153D-438A-D8E64AC6799F}"/>
                </a:ext>
              </a:extLst>
            </p:cNvPr>
            <p:cNvSpPr/>
            <p:nvPr/>
          </p:nvSpPr>
          <p:spPr>
            <a:xfrm>
              <a:off x="4980146" y="545983"/>
              <a:ext cx="9525" cy="9525"/>
            </a:xfrm>
            <a:custGeom>
              <a:avLst/>
              <a:gdLst>
                <a:gd name="connsiteX0" fmla="*/ 7144 w 9525"/>
                <a:gd name="connsiteY0" fmla="*/ 7419 h 9525"/>
                <a:gd name="connsiteX1" fmla="*/ 8096 w 9525"/>
                <a:gd name="connsiteY1" fmla="*/ 7419 h 9525"/>
                <a:gd name="connsiteX2" fmla="*/ 7144 w 9525"/>
                <a:gd name="connsiteY2" fmla="*/ 7419 h 9525"/>
              </a:gdLst>
              <a:ahLst/>
              <a:cxnLst>
                <a:cxn ang="0">
                  <a:pos x="connsiteX0" y="connsiteY0"/>
                </a:cxn>
                <a:cxn ang="0">
                  <a:pos x="connsiteX1" y="connsiteY1"/>
                </a:cxn>
                <a:cxn ang="0">
                  <a:pos x="connsiteX2" y="connsiteY2"/>
                </a:cxn>
              </a:cxnLst>
              <a:rect l="l" t="t" r="r" b="b"/>
              <a:pathLst>
                <a:path w="9525" h="9525">
                  <a:moveTo>
                    <a:pt x="7144" y="7419"/>
                  </a:moveTo>
                  <a:cubicBezTo>
                    <a:pt x="7144" y="7419"/>
                    <a:pt x="8096" y="7419"/>
                    <a:pt x="8096" y="7419"/>
                  </a:cubicBezTo>
                  <a:cubicBezTo>
                    <a:pt x="8096" y="6466"/>
                    <a:pt x="8096" y="8371"/>
                    <a:pt x="7144" y="741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19" name="Freeform: Shape 618">
              <a:extLst>
                <a:ext uri="{FF2B5EF4-FFF2-40B4-BE49-F238E27FC236}">
                  <a16:creationId xmlns:a16="http://schemas.microsoft.com/office/drawing/2014/main" id="{3443002F-1570-5D58-6BA1-2D6F8239A9C7}"/>
                </a:ext>
              </a:extLst>
            </p:cNvPr>
            <p:cNvSpPr/>
            <p:nvPr/>
          </p:nvSpPr>
          <p:spPr>
            <a:xfrm>
              <a:off x="4986390" y="540120"/>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6615" y="6615"/>
                    <a:pt x="7567" y="7567"/>
                  </a:cubicBezTo>
                  <a:cubicBezTo>
                    <a:pt x="6615" y="6615"/>
                    <a:pt x="8520" y="7567"/>
                    <a:pt x="7567"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0" name="Freeform: Shape 619">
              <a:extLst>
                <a:ext uri="{FF2B5EF4-FFF2-40B4-BE49-F238E27FC236}">
                  <a16:creationId xmlns:a16="http://schemas.microsoft.com/office/drawing/2014/main" id="{18CB4ECB-D692-BE6C-DA99-0CEE57F582FE}"/>
                </a:ext>
              </a:extLst>
            </p:cNvPr>
            <p:cNvSpPr/>
            <p:nvPr/>
          </p:nvSpPr>
          <p:spPr>
            <a:xfrm>
              <a:off x="4986814" y="53673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10001"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1" name="Freeform: Shape 620">
              <a:extLst>
                <a:ext uri="{FF2B5EF4-FFF2-40B4-BE49-F238E27FC236}">
                  <a16:creationId xmlns:a16="http://schemas.microsoft.com/office/drawing/2014/main" id="{BBF38177-6CF9-8D91-E155-2200115DAE14}"/>
                </a:ext>
              </a:extLst>
            </p:cNvPr>
            <p:cNvSpPr/>
            <p:nvPr/>
          </p:nvSpPr>
          <p:spPr>
            <a:xfrm>
              <a:off x="4978241" y="47196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2" name="Freeform: Shape 621">
              <a:extLst>
                <a:ext uri="{FF2B5EF4-FFF2-40B4-BE49-F238E27FC236}">
                  <a16:creationId xmlns:a16="http://schemas.microsoft.com/office/drawing/2014/main" id="{05E57FC5-3378-607C-451B-7D99373D6321}"/>
                </a:ext>
              </a:extLst>
            </p:cNvPr>
            <p:cNvSpPr/>
            <p:nvPr/>
          </p:nvSpPr>
          <p:spPr>
            <a:xfrm>
              <a:off x="4952100" y="456723"/>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3" name="Freeform: Shape 622">
              <a:extLst>
                <a:ext uri="{FF2B5EF4-FFF2-40B4-BE49-F238E27FC236}">
                  <a16:creationId xmlns:a16="http://schemas.microsoft.com/office/drawing/2014/main" id="{226F4CA3-6F90-D236-FC56-992BF030C7C3}"/>
                </a:ext>
              </a:extLst>
            </p:cNvPr>
            <p:cNvSpPr/>
            <p:nvPr/>
          </p:nvSpPr>
          <p:spPr>
            <a:xfrm>
              <a:off x="4937284" y="4624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8096" y="1095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4" name="Freeform: Shape 623">
              <a:extLst>
                <a:ext uri="{FF2B5EF4-FFF2-40B4-BE49-F238E27FC236}">
                  <a16:creationId xmlns:a16="http://schemas.microsoft.com/office/drawing/2014/main" id="{3EA16134-5436-9F54-7939-0D362E89E005}"/>
                </a:ext>
              </a:extLst>
            </p:cNvPr>
            <p:cNvSpPr/>
            <p:nvPr/>
          </p:nvSpPr>
          <p:spPr>
            <a:xfrm>
              <a:off x="5112120" y="556312"/>
              <a:ext cx="9525" cy="9525"/>
            </a:xfrm>
            <a:custGeom>
              <a:avLst/>
              <a:gdLst>
                <a:gd name="connsiteX0" fmla="*/ 7567 w 9525"/>
                <a:gd name="connsiteY0" fmla="*/ 7567 h 9525"/>
                <a:gd name="connsiteX1" fmla="*/ 7567 w 9525"/>
                <a:gd name="connsiteY1" fmla="*/ 7567 h 9525"/>
                <a:gd name="connsiteX2" fmla="*/ 7567 w 9525"/>
                <a:gd name="connsiteY2" fmla="*/ 7567 h 9525"/>
              </a:gdLst>
              <a:ahLst/>
              <a:cxnLst>
                <a:cxn ang="0">
                  <a:pos x="connsiteX0" y="connsiteY0"/>
                </a:cxn>
                <a:cxn ang="0">
                  <a:pos x="connsiteX1" y="connsiteY1"/>
                </a:cxn>
                <a:cxn ang="0">
                  <a:pos x="connsiteX2" y="connsiteY2"/>
                </a:cxn>
              </a:cxnLst>
              <a:rect l="l" t="t" r="r" b="b"/>
              <a:pathLst>
                <a:path w="9525" h="9525">
                  <a:moveTo>
                    <a:pt x="7567" y="7567"/>
                  </a:moveTo>
                  <a:cubicBezTo>
                    <a:pt x="7567" y="7567"/>
                    <a:pt x="8520" y="8520"/>
                    <a:pt x="7567" y="7567"/>
                  </a:cubicBezTo>
                  <a:cubicBezTo>
                    <a:pt x="7567" y="7567"/>
                    <a:pt x="6615" y="6615"/>
                    <a:pt x="7567"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5" name="Freeform: Shape 624">
              <a:extLst>
                <a:ext uri="{FF2B5EF4-FFF2-40B4-BE49-F238E27FC236}">
                  <a16:creationId xmlns:a16="http://schemas.microsoft.com/office/drawing/2014/main" id="{850DD4B2-792A-8F96-7867-018FD04965FF}"/>
                </a:ext>
              </a:extLst>
            </p:cNvPr>
            <p:cNvSpPr/>
            <p:nvPr/>
          </p:nvSpPr>
          <p:spPr>
            <a:xfrm>
              <a:off x="5057312" y="461633"/>
              <a:ext cx="104775" cy="104775"/>
            </a:xfrm>
            <a:custGeom>
              <a:avLst/>
              <a:gdLst>
                <a:gd name="connsiteX0" fmla="*/ 9036 w 104775"/>
                <a:gd name="connsiteY0" fmla="*/ 57479 h 104775"/>
                <a:gd name="connsiteX1" fmla="*/ 48088 w 104775"/>
                <a:gd name="connsiteY1" fmla="*/ 13664 h 104775"/>
                <a:gd name="connsiteX2" fmla="*/ 97618 w 104775"/>
                <a:gd name="connsiteY2" fmla="*/ 69861 h 104775"/>
                <a:gd name="connsiteX3" fmla="*/ 89046 w 104775"/>
                <a:gd name="connsiteY3" fmla="*/ 67956 h 104775"/>
                <a:gd name="connsiteX4" fmla="*/ 86188 w 104775"/>
                <a:gd name="connsiteY4" fmla="*/ 67956 h 104775"/>
                <a:gd name="connsiteX5" fmla="*/ 96666 w 104775"/>
                <a:gd name="connsiteY5" fmla="*/ 75576 h 104775"/>
                <a:gd name="connsiteX6" fmla="*/ 92856 w 104775"/>
                <a:gd name="connsiteY6" fmla="*/ 86054 h 104775"/>
                <a:gd name="connsiteX7" fmla="*/ 84283 w 104775"/>
                <a:gd name="connsiteY7" fmla="*/ 83196 h 104775"/>
                <a:gd name="connsiteX8" fmla="*/ 90951 w 104775"/>
                <a:gd name="connsiteY8" fmla="*/ 90816 h 104775"/>
                <a:gd name="connsiteX9" fmla="*/ 85236 w 104775"/>
                <a:gd name="connsiteY9" fmla="*/ 87006 h 104775"/>
                <a:gd name="connsiteX10" fmla="*/ 90951 w 104775"/>
                <a:gd name="connsiteY10" fmla="*/ 91769 h 104775"/>
                <a:gd name="connsiteX11" fmla="*/ 90951 w 104775"/>
                <a:gd name="connsiteY11" fmla="*/ 92721 h 104775"/>
                <a:gd name="connsiteX12" fmla="*/ 87141 w 104775"/>
                <a:gd name="connsiteY12" fmla="*/ 94626 h 104775"/>
                <a:gd name="connsiteX13" fmla="*/ 79521 w 104775"/>
                <a:gd name="connsiteY13" fmla="*/ 87959 h 104775"/>
                <a:gd name="connsiteX14" fmla="*/ 84283 w 104775"/>
                <a:gd name="connsiteY14" fmla="*/ 98436 h 104775"/>
                <a:gd name="connsiteX15" fmla="*/ 68091 w 104775"/>
                <a:gd name="connsiteY15" fmla="*/ 103199 h 104775"/>
                <a:gd name="connsiteX16" fmla="*/ 65233 w 104775"/>
                <a:gd name="connsiteY16" fmla="*/ 99389 h 104775"/>
                <a:gd name="connsiteX17" fmla="*/ 79521 w 104775"/>
                <a:gd name="connsiteY17" fmla="*/ 49859 h 104775"/>
                <a:gd name="connsiteX18" fmla="*/ 9036 w 104775"/>
                <a:gd name="connsiteY18" fmla="*/ 57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775" h="104775">
                  <a:moveTo>
                    <a:pt x="9036" y="57479"/>
                  </a:moveTo>
                  <a:cubicBezTo>
                    <a:pt x="-2394" y="51764"/>
                    <a:pt x="41421" y="-10149"/>
                    <a:pt x="48088" y="13664"/>
                  </a:cubicBezTo>
                  <a:cubicBezTo>
                    <a:pt x="104286" y="-15864"/>
                    <a:pt x="78568" y="64146"/>
                    <a:pt x="97618" y="69861"/>
                  </a:cubicBezTo>
                  <a:cubicBezTo>
                    <a:pt x="87141" y="69861"/>
                    <a:pt x="109048" y="67956"/>
                    <a:pt x="89046" y="67956"/>
                  </a:cubicBezTo>
                  <a:cubicBezTo>
                    <a:pt x="89998" y="68909"/>
                    <a:pt x="89046" y="68909"/>
                    <a:pt x="86188" y="67956"/>
                  </a:cubicBezTo>
                  <a:cubicBezTo>
                    <a:pt x="93808" y="73671"/>
                    <a:pt x="91903" y="72719"/>
                    <a:pt x="96666" y="75576"/>
                  </a:cubicBezTo>
                  <a:cubicBezTo>
                    <a:pt x="92856" y="74624"/>
                    <a:pt x="92856" y="84149"/>
                    <a:pt x="92856" y="86054"/>
                  </a:cubicBezTo>
                  <a:cubicBezTo>
                    <a:pt x="89046" y="85101"/>
                    <a:pt x="87141" y="85101"/>
                    <a:pt x="84283" y="83196"/>
                  </a:cubicBezTo>
                  <a:cubicBezTo>
                    <a:pt x="90951" y="81291"/>
                    <a:pt x="87141" y="91769"/>
                    <a:pt x="90951" y="90816"/>
                  </a:cubicBezTo>
                  <a:cubicBezTo>
                    <a:pt x="90951" y="90816"/>
                    <a:pt x="85236" y="86054"/>
                    <a:pt x="85236" y="87006"/>
                  </a:cubicBezTo>
                  <a:cubicBezTo>
                    <a:pt x="85236" y="89864"/>
                    <a:pt x="89998" y="90816"/>
                    <a:pt x="90951" y="91769"/>
                  </a:cubicBezTo>
                  <a:cubicBezTo>
                    <a:pt x="89998" y="90816"/>
                    <a:pt x="89998" y="90816"/>
                    <a:pt x="90951" y="92721"/>
                  </a:cubicBezTo>
                  <a:cubicBezTo>
                    <a:pt x="83331" y="91769"/>
                    <a:pt x="89046" y="88911"/>
                    <a:pt x="87141" y="94626"/>
                  </a:cubicBezTo>
                  <a:cubicBezTo>
                    <a:pt x="83331" y="91769"/>
                    <a:pt x="85236" y="90816"/>
                    <a:pt x="79521" y="87959"/>
                  </a:cubicBezTo>
                  <a:cubicBezTo>
                    <a:pt x="80473" y="87959"/>
                    <a:pt x="83331" y="96531"/>
                    <a:pt x="84283" y="98436"/>
                  </a:cubicBezTo>
                  <a:cubicBezTo>
                    <a:pt x="77616" y="102246"/>
                    <a:pt x="70948" y="95579"/>
                    <a:pt x="68091" y="103199"/>
                  </a:cubicBezTo>
                  <a:cubicBezTo>
                    <a:pt x="68091" y="105104"/>
                    <a:pt x="64281" y="99389"/>
                    <a:pt x="65233" y="99389"/>
                  </a:cubicBezTo>
                  <a:cubicBezTo>
                    <a:pt x="68091" y="100341"/>
                    <a:pt x="86188" y="67004"/>
                    <a:pt x="79521" y="49859"/>
                  </a:cubicBezTo>
                  <a:cubicBezTo>
                    <a:pt x="56661" y="-624"/>
                    <a:pt x="6178" y="54621"/>
                    <a:pt x="9036" y="57479"/>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6" name="Freeform: Shape 625">
              <a:extLst>
                <a:ext uri="{FF2B5EF4-FFF2-40B4-BE49-F238E27FC236}">
                  <a16:creationId xmlns:a16="http://schemas.microsoft.com/office/drawing/2014/main" id="{5C68253C-AD87-D0D5-CA8C-0BAC21EFC54F}"/>
                </a:ext>
              </a:extLst>
            </p:cNvPr>
            <p:cNvSpPr/>
            <p:nvPr/>
          </p:nvSpPr>
          <p:spPr>
            <a:xfrm>
              <a:off x="5112544" y="555783"/>
              <a:ext cx="9525" cy="9525"/>
            </a:xfrm>
            <a:custGeom>
              <a:avLst/>
              <a:gdLst>
                <a:gd name="connsiteX0" fmla="*/ 7144 w 9525"/>
                <a:gd name="connsiteY0" fmla="*/ 7144 h 9525"/>
                <a:gd name="connsiteX1" fmla="*/ 9049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9049" y="8096"/>
                    <a:pt x="9049" y="9049"/>
                  </a:cubicBezTo>
                  <a:cubicBezTo>
                    <a:pt x="9049" y="9049"/>
                    <a:pt x="8096"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7" name="Freeform: Shape 626">
              <a:extLst>
                <a:ext uri="{FF2B5EF4-FFF2-40B4-BE49-F238E27FC236}">
                  <a16:creationId xmlns:a16="http://schemas.microsoft.com/office/drawing/2014/main" id="{829DC5CB-315A-F15E-127D-91A8778BBCAC}"/>
                </a:ext>
              </a:extLst>
            </p:cNvPr>
            <p:cNvSpPr/>
            <p:nvPr/>
          </p:nvSpPr>
          <p:spPr>
            <a:xfrm>
              <a:off x="5129689" y="552926"/>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9049" y="9049"/>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8" name="Freeform: Shape 627">
              <a:extLst>
                <a:ext uri="{FF2B5EF4-FFF2-40B4-BE49-F238E27FC236}">
                  <a16:creationId xmlns:a16="http://schemas.microsoft.com/office/drawing/2014/main" id="{B295EFAF-AD16-1FA3-5DA9-35F14E582BA9}"/>
                </a:ext>
              </a:extLst>
            </p:cNvPr>
            <p:cNvSpPr/>
            <p:nvPr/>
          </p:nvSpPr>
          <p:spPr>
            <a:xfrm>
              <a:off x="5132546" y="551021"/>
              <a:ext cx="9525" cy="9525"/>
            </a:xfrm>
            <a:custGeom>
              <a:avLst/>
              <a:gdLst>
                <a:gd name="connsiteX0" fmla="*/ 7144 w 9525"/>
                <a:gd name="connsiteY0" fmla="*/ 7144 h 9525"/>
                <a:gd name="connsiteX1" fmla="*/ 8096 w 9525"/>
                <a:gd name="connsiteY1" fmla="*/ 9049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9049"/>
                    <a:pt x="8096" y="9049"/>
                  </a:cubicBezTo>
                  <a:lnTo>
                    <a:pt x="7144" y="7144"/>
                  </a:ln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29" name="Freeform: Shape 628">
              <a:extLst>
                <a:ext uri="{FF2B5EF4-FFF2-40B4-BE49-F238E27FC236}">
                  <a16:creationId xmlns:a16="http://schemas.microsoft.com/office/drawing/2014/main" id="{B6AEC8AC-2058-AED9-321A-90F4A5F3BCDD}"/>
                </a:ext>
              </a:extLst>
            </p:cNvPr>
            <p:cNvSpPr/>
            <p:nvPr/>
          </p:nvSpPr>
          <p:spPr>
            <a:xfrm>
              <a:off x="5138261" y="549116"/>
              <a:ext cx="9525" cy="9525"/>
            </a:xfrm>
            <a:custGeom>
              <a:avLst/>
              <a:gdLst>
                <a:gd name="connsiteX0" fmla="*/ 7144 w 9525"/>
                <a:gd name="connsiteY0" fmla="*/ 7144 h 9525"/>
                <a:gd name="connsiteX1" fmla="*/ 7144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8096" y="8096"/>
                    <a:pt x="8096" y="8096"/>
                    <a:pt x="7144" y="7144"/>
                  </a:cubicBezTo>
                  <a:cubicBezTo>
                    <a:pt x="7144" y="8096"/>
                    <a:pt x="7144"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30" name="Freeform: Shape 629">
              <a:extLst>
                <a:ext uri="{FF2B5EF4-FFF2-40B4-BE49-F238E27FC236}">
                  <a16:creationId xmlns:a16="http://schemas.microsoft.com/office/drawing/2014/main" id="{95375C6D-BB58-2195-A417-8C1C2830723A}"/>
                </a:ext>
              </a:extLst>
            </p:cNvPr>
            <p:cNvSpPr/>
            <p:nvPr/>
          </p:nvSpPr>
          <p:spPr>
            <a:xfrm>
              <a:off x="5136356" y="548163"/>
              <a:ext cx="9525" cy="9525"/>
            </a:xfrm>
            <a:custGeom>
              <a:avLst/>
              <a:gdLst>
                <a:gd name="connsiteX0" fmla="*/ 7144 w 9525"/>
                <a:gd name="connsiteY0" fmla="*/ 7144 h 9525"/>
                <a:gd name="connsiteX1" fmla="*/ 8096 w 9525"/>
                <a:gd name="connsiteY1" fmla="*/ 7144 h 9525"/>
                <a:gd name="connsiteX2" fmla="*/ 7144 w 9525"/>
                <a:gd name="connsiteY2" fmla="*/ 7144 h 9525"/>
              </a:gdLst>
              <a:ahLst/>
              <a:cxnLst>
                <a:cxn ang="0">
                  <a:pos x="connsiteX0" y="connsiteY0"/>
                </a:cxn>
                <a:cxn ang="0">
                  <a:pos x="connsiteX1" y="connsiteY1"/>
                </a:cxn>
                <a:cxn ang="0">
                  <a:pos x="connsiteX2" y="connsiteY2"/>
                </a:cxn>
              </a:cxnLst>
              <a:rect l="l" t="t" r="r" b="b"/>
              <a:pathLst>
                <a:path w="9525" h="9525">
                  <a:moveTo>
                    <a:pt x="7144" y="7144"/>
                  </a:moveTo>
                  <a:cubicBezTo>
                    <a:pt x="7144" y="7144"/>
                    <a:pt x="8096" y="7144"/>
                    <a:pt x="8096" y="7144"/>
                  </a:cubicBezTo>
                  <a:cubicBezTo>
                    <a:pt x="8096" y="7144"/>
                    <a:pt x="8096"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31" name="Freeform: Shape 630">
              <a:extLst>
                <a:ext uri="{FF2B5EF4-FFF2-40B4-BE49-F238E27FC236}">
                  <a16:creationId xmlns:a16="http://schemas.microsoft.com/office/drawing/2014/main" id="{DB4ED4FD-5B7C-72D4-7564-FCD622856007}"/>
                </a:ext>
              </a:extLst>
            </p:cNvPr>
            <p:cNvSpPr/>
            <p:nvPr/>
          </p:nvSpPr>
          <p:spPr>
            <a:xfrm>
              <a:off x="5142071" y="542025"/>
              <a:ext cx="9525" cy="9525"/>
            </a:xfrm>
            <a:custGeom>
              <a:avLst/>
              <a:gdLst>
                <a:gd name="connsiteX0" fmla="*/ 7144 w 9525"/>
                <a:gd name="connsiteY0" fmla="*/ 7567 h 9525"/>
                <a:gd name="connsiteX1" fmla="*/ 7144 w 9525"/>
                <a:gd name="connsiteY1" fmla="*/ 7567 h 9525"/>
                <a:gd name="connsiteX2" fmla="*/ 7144 w 9525"/>
                <a:gd name="connsiteY2" fmla="*/ 7567 h 9525"/>
              </a:gdLst>
              <a:ahLst/>
              <a:cxnLst>
                <a:cxn ang="0">
                  <a:pos x="connsiteX0" y="connsiteY0"/>
                </a:cxn>
                <a:cxn ang="0">
                  <a:pos x="connsiteX1" y="connsiteY1"/>
                </a:cxn>
                <a:cxn ang="0">
                  <a:pos x="connsiteX2" y="connsiteY2"/>
                </a:cxn>
              </a:cxnLst>
              <a:rect l="l" t="t" r="r" b="b"/>
              <a:pathLst>
                <a:path w="9525" h="9525">
                  <a:moveTo>
                    <a:pt x="7144" y="7567"/>
                  </a:moveTo>
                  <a:cubicBezTo>
                    <a:pt x="7144" y="7567"/>
                    <a:pt x="7144" y="6615"/>
                    <a:pt x="7144" y="7567"/>
                  </a:cubicBezTo>
                  <a:cubicBezTo>
                    <a:pt x="7144" y="6615"/>
                    <a:pt x="9049" y="8520"/>
                    <a:pt x="7144" y="7567"/>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32" name="Freeform: Shape 631">
              <a:extLst>
                <a:ext uri="{FF2B5EF4-FFF2-40B4-BE49-F238E27FC236}">
                  <a16:creationId xmlns:a16="http://schemas.microsoft.com/office/drawing/2014/main" id="{86FB1438-A40F-7A33-7EBD-596ECACC13B5}"/>
                </a:ext>
              </a:extLst>
            </p:cNvPr>
            <p:cNvSpPr/>
            <p:nvPr/>
          </p:nvSpPr>
          <p:spPr>
            <a:xfrm>
              <a:off x="5143024" y="53863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7144"/>
                    <a:pt x="9049" y="7144"/>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33" name="Freeform: Shape 632">
              <a:extLst>
                <a:ext uri="{FF2B5EF4-FFF2-40B4-BE49-F238E27FC236}">
                  <a16:creationId xmlns:a16="http://schemas.microsoft.com/office/drawing/2014/main" id="{2AE4156B-F8F7-E3F9-BF81-EA3F9916E873}"/>
                </a:ext>
              </a:extLst>
            </p:cNvPr>
            <p:cNvSpPr/>
            <p:nvPr/>
          </p:nvSpPr>
          <p:spPr>
            <a:xfrm>
              <a:off x="5134451" y="473868"/>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8096" y="8096"/>
                    <a:pt x="8096" y="809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34" name="Freeform: Shape 633">
              <a:extLst>
                <a:ext uri="{FF2B5EF4-FFF2-40B4-BE49-F238E27FC236}">
                  <a16:creationId xmlns:a16="http://schemas.microsoft.com/office/drawing/2014/main" id="{F0849C6C-C455-9707-2E4E-EBA770063ACC}"/>
                </a:ext>
              </a:extLst>
            </p:cNvPr>
            <p:cNvSpPr/>
            <p:nvPr/>
          </p:nvSpPr>
          <p:spPr>
            <a:xfrm>
              <a:off x="5108310" y="458628"/>
              <a:ext cx="9525" cy="9525"/>
            </a:xfrm>
            <a:custGeom>
              <a:avLst/>
              <a:gdLst>
                <a:gd name="connsiteX0" fmla="*/ 7567 w 9525"/>
                <a:gd name="connsiteY0" fmla="*/ 8096 h 9525"/>
                <a:gd name="connsiteX1" fmla="*/ 7567 w 9525"/>
                <a:gd name="connsiteY1" fmla="*/ 7144 h 9525"/>
                <a:gd name="connsiteX2" fmla="*/ 7567 w 9525"/>
                <a:gd name="connsiteY2" fmla="*/ 8096 h 9525"/>
              </a:gdLst>
              <a:ahLst/>
              <a:cxnLst>
                <a:cxn ang="0">
                  <a:pos x="connsiteX0" y="connsiteY0"/>
                </a:cxn>
                <a:cxn ang="0">
                  <a:pos x="connsiteX1" y="connsiteY1"/>
                </a:cxn>
                <a:cxn ang="0">
                  <a:pos x="connsiteX2" y="connsiteY2"/>
                </a:cxn>
              </a:cxnLst>
              <a:rect l="l" t="t" r="r" b="b"/>
              <a:pathLst>
                <a:path w="9525" h="9525">
                  <a:moveTo>
                    <a:pt x="7567" y="8096"/>
                  </a:moveTo>
                  <a:cubicBezTo>
                    <a:pt x="6615" y="9049"/>
                    <a:pt x="7567" y="7144"/>
                    <a:pt x="7567" y="7144"/>
                  </a:cubicBezTo>
                  <a:cubicBezTo>
                    <a:pt x="7567" y="7144"/>
                    <a:pt x="6615" y="8096"/>
                    <a:pt x="7567" y="8096"/>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635" name="Freeform: Shape 634">
              <a:extLst>
                <a:ext uri="{FF2B5EF4-FFF2-40B4-BE49-F238E27FC236}">
                  <a16:creationId xmlns:a16="http://schemas.microsoft.com/office/drawing/2014/main" id="{A2B04A21-7FEA-C26A-EBDD-5641518E9964}"/>
                </a:ext>
              </a:extLst>
            </p:cNvPr>
            <p:cNvSpPr/>
            <p:nvPr/>
          </p:nvSpPr>
          <p:spPr>
            <a:xfrm>
              <a:off x="5093494" y="464343"/>
              <a:ext cx="9525" cy="9525"/>
            </a:xfrm>
            <a:custGeom>
              <a:avLst/>
              <a:gdLst>
                <a:gd name="connsiteX0" fmla="*/ 7144 w 9525"/>
                <a:gd name="connsiteY0" fmla="*/ 7144 h 9525"/>
                <a:gd name="connsiteX1" fmla="*/ 7144 w 9525"/>
                <a:gd name="connsiteY1" fmla="*/ 7144 h 9525"/>
              </a:gdLst>
              <a:ahLst/>
              <a:cxnLst>
                <a:cxn ang="0">
                  <a:pos x="connsiteX0" y="connsiteY0"/>
                </a:cxn>
                <a:cxn ang="0">
                  <a:pos x="connsiteX1" y="connsiteY1"/>
                </a:cxn>
              </a:cxnLst>
              <a:rect l="l" t="t" r="r" b="b"/>
              <a:pathLst>
                <a:path w="9525" h="9525">
                  <a:moveTo>
                    <a:pt x="7144" y="7144"/>
                  </a:moveTo>
                  <a:cubicBezTo>
                    <a:pt x="7144" y="8096"/>
                    <a:pt x="8096" y="11906"/>
                    <a:pt x="7144" y="7144"/>
                  </a:cubicBezTo>
                  <a:close/>
                </a:path>
              </a:pathLst>
            </a:custGeom>
            <a:solidFill>
              <a:sysClr val="windowText" lastClr="000000">
                <a:lumMod val="75000"/>
                <a:lumOff val="25000"/>
              </a:sysClr>
            </a:solidFill>
            <a:ln w="9525" cap="flat">
              <a:solidFill>
                <a:sysClr val="windowText" lastClr="000000"/>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83134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heel(1)">
                                      <p:cBhvr>
                                        <p:cTn id="7" dur="2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randombar(horizontal)">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9"/>
                                        </p:tgtEl>
                                        <p:attrNameLst>
                                          <p:attrName>style.visibility</p:attrName>
                                        </p:attrNameLst>
                                      </p:cBhvr>
                                      <p:to>
                                        <p:strVal val="visible"/>
                                      </p:to>
                                    </p:set>
                                    <p:animEffect transition="in" filter="randombar(horizontal)">
                                      <p:cBhvr>
                                        <p:cTn id="17" dur="500"/>
                                        <p:tgtEl>
                                          <p:spTgt spid="44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F0D3000-3C18-4A03-E800-C0BB1432E8A0}"/>
              </a:ext>
            </a:extLst>
          </p:cNvPr>
          <p:cNvSpPr/>
          <p:nvPr/>
        </p:nvSpPr>
        <p:spPr>
          <a:xfrm>
            <a:off x="6527918" y="71379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r" rtl="1">
              <a:lnSpc>
                <a:spcPct val="107000"/>
              </a:lnSpc>
              <a:spcAft>
                <a:spcPts val="800"/>
              </a:spcAft>
            </a:pPr>
            <a:r>
              <a:rPr lang="fa-IR" b="1" kern="100" dirty="0">
                <a:latin typeface="Calibri" panose="020F0502020204030204" pitchFamily="34" charset="0"/>
                <a:ea typeface="Calibri" panose="020F0502020204030204" pitchFamily="34" charset="0"/>
                <a:cs typeface="B Nazanin" panose="00000400000000000000" pitchFamily="2" charset="-78"/>
              </a:rPr>
              <a:t>4-7. </a:t>
            </a:r>
            <a:r>
              <a:rPr lang="ar-SA" b="1" kern="100" dirty="0">
                <a:latin typeface="Calibri" panose="020F0502020204030204" pitchFamily="34" charset="0"/>
                <a:ea typeface="Calibri" panose="020F0502020204030204" pitchFamily="34" charset="0"/>
                <a:cs typeface="B Nazanin" panose="00000400000000000000" pitchFamily="2" charset="-78"/>
              </a:rPr>
              <a:t>اختیارات دوره دکتری تخصصی (</a:t>
            </a:r>
            <a:r>
              <a:rPr lang="en-US" b="1" kern="100" dirty="0" err="1">
                <a:latin typeface="Calibri" panose="020F0502020204030204" pitchFamily="34" charset="0"/>
                <a:ea typeface="Calibri" panose="020F0502020204030204" pitchFamily="34" charset="0"/>
                <a:cs typeface="B Nazanin" panose="00000400000000000000" pitchFamily="2" charset="-78"/>
              </a:rPr>
              <a:t>Ph.D</a:t>
            </a:r>
            <a:r>
              <a:rPr lang="ar-SA" b="1" kern="100" dirty="0">
                <a:latin typeface="Calibri" panose="020F0502020204030204" pitchFamily="34" charset="0"/>
                <a:ea typeface="Calibri" panose="020F0502020204030204" pitchFamily="34" charset="0"/>
                <a:cs typeface="B Nazanin" panose="00000400000000000000" pitchFamily="2" charset="-78"/>
              </a:rPr>
              <a:t>)  </a:t>
            </a:r>
            <a:endParaRPr lang="fa-IR" b="1" kern="1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7-4-1. موافقت با افزایش سنوات مجاز تحصیلی دانشجویانی که حداکثر مدت مجاز تحصیل آنان برابر مقررات به پایان رسیده ولی از لحاظ سایر مقررات آموزشی و نظام وظیفه مجاز به ادامه تحصیل هستند حداکثر تا نیمسال چهارده.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7-4-2. موافقت با مرخصی بدون احتساب در سنوات تحصیلی به مدت حداکثر 3 نیمسال.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7-4-3. موافقت با بازگشت به تحصیل دانشجویانی که به دلیل موارد خاص با ارائه مدارک مستدل حداکثر تا نصف سنوات مجاز تحصیلی ادامه تحصیل نداده و مشکلی از نظر مقررات نظام وظیفه ندارند.  </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8CE7735D-5EEF-6FD8-F11A-433A1B79673D}"/>
              </a:ext>
            </a:extLst>
          </p:cNvPr>
          <p:cNvSpPr/>
          <p:nvPr/>
        </p:nvSpPr>
        <p:spPr>
          <a:xfrm>
            <a:off x="242646" y="713791"/>
            <a:ext cx="5421435" cy="5430416"/>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sz="2000" kern="100" dirty="0">
                <a:latin typeface="Calibri" panose="020F0502020204030204" pitchFamily="34" charset="0"/>
                <a:ea typeface="Calibri" panose="020F0502020204030204" pitchFamily="34" charset="0"/>
                <a:cs typeface="B Nazanin" panose="00000400000000000000" pitchFamily="2" charset="-78"/>
              </a:rPr>
              <a:t>تبصره: مدت غیبت این قبیل دانشجویان به عنوان مرخصی تحصیلی، بدون احتساب در سنوات محسوب می‌گردد.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kern="100" dirty="0">
                <a:latin typeface="Calibri" panose="020F0502020204030204" pitchFamily="34" charset="0"/>
                <a:ea typeface="Calibri" panose="020F0502020204030204" pitchFamily="34" charset="0"/>
                <a:cs typeface="B Nazanin" panose="00000400000000000000" pitchFamily="2" charset="-78"/>
              </a:rPr>
              <a:t>7-4-4. موافقت با ارائه یک نیمسال فرصت جهت ترمیم میانگین کل برای دانشجویان دارای شرایط خاص با نظر استاد راهنما و تایید گروه تا در صورت موفقیت در جبران میانگین، ادامه تحصیل دهند.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kern="100" dirty="0">
                <a:latin typeface="Calibri" panose="020F0502020204030204" pitchFamily="34" charset="0"/>
                <a:ea typeface="Calibri" panose="020F0502020204030204" pitchFamily="34" charset="0"/>
                <a:cs typeface="B Nazanin" panose="00000400000000000000" pitchFamily="2" charset="-78"/>
              </a:rPr>
              <a:t>7-4-5. موافقت با دفاع از رساله دانشجویانی که در نیمسال 15 موفق به اخذ پذیرش و چاپ مقاله شده و با اعلام آمادگی برای دفاع از رساله توسط استاد راهنما می‌توانند تا پایان نیمسال مذکور دفاع نمایند. </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3FB9A03-79DE-BA62-0B13-BE5AAF654D03}"/>
              </a:ext>
            </a:extLst>
          </p:cNvPr>
          <p:cNvSpPr/>
          <p:nvPr/>
        </p:nvSpPr>
        <p:spPr>
          <a:xfrm>
            <a:off x="990489" y="107747"/>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استانی) - 3</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5" name="Rectangle: Rounded Corners 4">
            <a:extLst>
              <a:ext uri="{FF2B5EF4-FFF2-40B4-BE49-F238E27FC236}">
                <a16:creationId xmlns:a16="http://schemas.microsoft.com/office/drawing/2014/main" id="{A1CDBE8E-54C6-2EDF-13C6-9B720D32B9C2}"/>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6" name="Rectangle 5">
            <a:extLst>
              <a:ext uri="{FF2B5EF4-FFF2-40B4-BE49-F238E27FC236}">
                <a16:creationId xmlns:a16="http://schemas.microsoft.com/office/drawing/2014/main" id="{781FBAF8-34E4-0B20-08A7-BE68F6EC2E71}"/>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F705397E-00F5-BAFB-399E-4FC38C58E68A}"/>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9" name="Oval 44">
            <a:extLst>
              <a:ext uri="{FF2B5EF4-FFF2-40B4-BE49-F238E27FC236}">
                <a16:creationId xmlns:a16="http://schemas.microsoft.com/office/drawing/2014/main" id="{FED683FA-9272-1BF6-50C5-3F6BD148B29B}"/>
              </a:ext>
            </a:extLst>
          </p:cNvPr>
          <p:cNvSpPr>
            <a:spLocks noChangeAspect="1"/>
          </p:cNvSpPr>
          <p:nvPr/>
        </p:nvSpPr>
        <p:spPr>
          <a:xfrm>
            <a:off x="5856926" y="3029144"/>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9396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0" end="0"/>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p:cTn id="4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1" end="1"/>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p:cTn id="5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8B9CF4-C67A-435F-B7AC-262D0456FBE3}"/>
              </a:ext>
            </a:extLst>
          </p:cNvPr>
          <p:cNvSpPr/>
          <p:nvPr/>
        </p:nvSpPr>
        <p:spPr>
          <a:xfrm>
            <a:off x="6527918" y="71379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ctr" rtl="1">
              <a:lnSpc>
                <a:spcPct val="107000"/>
              </a:lnSpc>
              <a:spcAft>
                <a:spcPts val="800"/>
              </a:spcAft>
            </a:pPr>
            <a:r>
              <a:rPr lang="ar-SA" b="1" kern="100" dirty="0">
                <a:latin typeface="Calibri" panose="020F0502020204030204" pitchFamily="34" charset="0"/>
                <a:ea typeface="Calibri" panose="020F0502020204030204" pitchFamily="34" charset="0"/>
                <a:cs typeface="B Titr" panose="00000700000000000000" pitchFamily="2" charset="-78"/>
              </a:rPr>
              <a:t>ماده 8: اختیارات شورای مرکزی</a:t>
            </a:r>
            <a:endParaRPr lang="fa-IR" b="1" kern="100" dirty="0">
              <a:latin typeface="Calibri" panose="020F0502020204030204" pitchFamily="34" charset="0"/>
              <a:ea typeface="Calibri" panose="020F0502020204030204" pitchFamily="34" charset="0"/>
              <a:cs typeface="B Titr" panose="00000700000000000000" pitchFamily="2" charset="-78"/>
            </a:endParaRPr>
          </a:p>
          <a:p>
            <a:pPr algn="ctr" rtl="1">
              <a:lnSpc>
                <a:spcPct val="107000"/>
              </a:lnSpc>
              <a:spcAft>
                <a:spcPts val="800"/>
              </a:spcAft>
            </a:pP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اختیارات شورای مرکزی به عنوان عالی‌ترین نهاد رسیدگی‌کننده به مشکلات آموزشی (مانند بازگشت به تحصیل، مجوز افزایش سنوات تحصیلی، ادامه تحصیل و شرکت در آزمون جامع و دیگر موارد خاص دانشجویان در تمامی دوره‌های تحصیلی که از طریق آیین نامه‌های آموزشی قابل بررسی و رسیدگی نمی‌باشد به شرح ذیل است: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8-1. برنامه‌ریزی، راهبری، ایجاد وحدت رویه، نظارت بر حسن اجرای عملکرد شوراهای دانشگاهی و استانی.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8-2. رسیدگی و تصمیم‌گیری در خصوص پرونده‌های اضطراری که در شوراهای دانشگاهی و استانی بر اساس آئین‌نامه موجود غیرقابل رسیدگی می‌باشد به تشخیص رئیس شورای مرکزی.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8-3. اعلام نظر در خصوص مواردی که در آیین‌نامه شوراهای بررسی موارد خاص دانشگاهی و استانی حکمی پیش‌بینی نشده است.</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363B8DB-5617-EF71-757F-7931F63DBA54}"/>
              </a:ext>
            </a:extLst>
          </p:cNvPr>
          <p:cNvSpPr/>
          <p:nvPr/>
        </p:nvSpPr>
        <p:spPr>
          <a:xfrm>
            <a:off x="242646" y="713791"/>
            <a:ext cx="5421435" cy="5430416"/>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8-4. رسیدگی به سایر موارد کلی که به تشخیص رئیس، یا دبیر شورای مرکزی به دبیرخانه شورا ارجاع شده است.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8-5. بررسی درخواست تشکیل شورای دانشگاهی یا استانی در مجموعه های آموزش عالی جدید التاسیس، دانشکده‌های وابسته به دانشگاه‌های جامع، دانشکده‌های اقماری سایر دانشگاه‌ها و موسسات آموزش عالی غیردولتی-غیرانتفاعی</a:t>
            </a:r>
            <a:r>
              <a:rPr lang="fa-IR" kern="100" dirty="0">
                <a:latin typeface="Calibri" panose="020F0502020204030204" pitchFamily="34" charset="0"/>
                <a:ea typeface="Calibri" panose="020F0502020204030204" pitchFamily="34" charset="0"/>
                <a:cs typeface="B Nazanin" panose="00000400000000000000" pitchFamily="2" charset="-78"/>
              </a:rPr>
              <a:t>.</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8-6. تفسیر آیین‌نامه‌های شورای دانشگاهی و استانی و مسائل غیرقابل پیش‌بینی.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8-7. رسیدگی به شکایات دانشجویان بعد از اعلام تصمیم شورای استانی.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8-8. تصویب موارد عمومی برای اجرا در سطوح دانشگاهی و استانی.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8-9. رسیدگی و تصمیم‌گیری در خصوص موارد احتمالی اختلاف بین شوراهای دانشگاهی و استانی.  </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1B312B1-97B8-09AB-04BB-D2755632633F}"/>
              </a:ext>
            </a:extLst>
          </p:cNvPr>
          <p:cNvSpPr/>
          <p:nvPr/>
        </p:nvSpPr>
        <p:spPr>
          <a:xfrm>
            <a:off x="990489" y="107747"/>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مرکزی)</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5" name="Rectangle: Rounded Corners 4">
            <a:extLst>
              <a:ext uri="{FF2B5EF4-FFF2-40B4-BE49-F238E27FC236}">
                <a16:creationId xmlns:a16="http://schemas.microsoft.com/office/drawing/2014/main" id="{9599E8FD-1C5F-FE09-B5EC-0C339153C628}"/>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6" name="Rectangle 5">
            <a:extLst>
              <a:ext uri="{FF2B5EF4-FFF2-40B4-BE49-F238E27FC236}">
                <a16:creationId xmlns:a16="http://schemas.microsoft.com/office/drawing/2014/main" id="{3007C837-8271-9828-3475-2CEE9F601AF4}"/>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0750DCBD-6E00-9DEB-1AF4-1E3336AB9F20}"/>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8" name="Oval 44">
            <a:extLst>
              <a:ext uri="{FF2B5EF4-FFF2-40B4-BE49-F238E27FC236}">
                <a16:creationId xmlns:a16="http://schemas.microsoft.com/office/drawing/2014/main" id="{61884575-BDF3-3A98-1D21-48789DFC1529}"/>
              </a:ext>
            </a:extLst>
          </p:cNvPr>
          <p:cNvSpPr>
            <a:spLocks noChangeAspect="1"/>
          </p:cNvSpPr>
          <p:nvPr/>
        </p:nvSpPr>
        <p:spPr>
          <a:xfrm>
            <a:off x="5856926" y="3019814"/>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7483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diamond(in)">
                                      <p:cBhvr>
                                        <p:cTn id="14" dur="2000"/>
                                        <p:tgtEl>
                                          <p:spTgt spid="2">
                                            <p:txEl>
                                              <p:pRg st="0" end="0"/>
                                            </p:txEl>
                                          </p:spTgt>
                                        </p:tgtEl>
                                      </p:cBhvr>
                                    </p:animEffect>
                                  </p:childTnLst>
                                </p:cTn>
                              </p:par>
                              <p:par>
                                <p:cTn id="15" presetID="8"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amond(in)">
                                      <p:cBhvr>
                                        <p:cTn id="20" dur="2000"/>
                                        <p:tgtEl>
                                          <p:spTgt spid="2">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amond(in)">
                                      <p:cBhvr>
                                        <p:cTn id="23" dur="2000"/>
                                        <p:tgtEl>
                                          <p:spTgt spid="2">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diamond(in)">
                                      <p:cBhvr>
                                        <p:cTn id="26" dur="20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diamond(in)">
                                      <p:cBhvr>
                                        <p:cTn id="38" dur="2000"/>
                                        <p:tgtEl>
                                          <p:spTgt spid="3">
                                            <p:txEl>
                                              <p:pRg st="0" end="0"/>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diamond(in)">
                                      <p:cBhvr>
                                        <p:cTn id="41" dur="2000"/>
                                        <p:tgtEl>
                                          <p:spTgt spid="3">
                                            <p:txEl>
                                              <p:pRg st="1" end="1"/>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diamond(in)">
                                      <p:cBhvr>
                                        <p:cTn id="44" dur="2000"/>
                                        <p:tgtEl>
                                          <p:spTgt spid="3">
                                            <p:txEl>
                                              <p:pRg st="2" end="2"/>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diamond(in)">
                                      <p:cBhvr>
                                        <p:cTn id="47" dur="2000"/>
                                        <p:tgtEl>
                                          <p:spTgt spid="3">
                                            <p:txEl>
                                              <p:pRg st="3" end="3"/>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diamond(in)">
                                      <p:cBhvr>
                                        <p:cTn id="50" dur="2000"/>
                                        <p:tgtEl>
                                          <p:spTgt spid="3">
                                            <p:txEl>
                                              <p:pRg st="4" end="4"/>
                                            </p:txEl>
                                          </p:spTgt>
                                        </p:tgtEl>
                                      </p:cBhvr>
                                    </p:animEffect>
                                  </p:childTnLst>
                                </p:cTn>
                              </p:par>
                              <p:par>
                                <p:cTn id="51" presetID="8" presetClass="entr" presetSubtype="16"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diamond(in)">
                                      <p:cBhvr>
                                        <p:cTn id="5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43B471-5D2F-34AA-1012-A392266BE227}"/>
              </a:ext>
            </a:extLst>
          </p:cNvPr>
          <p:cNvSpPr/>
          <p:nvPr/>
        </p:nvSpPr>
        <p:spPr>
          <a:xfrm>
            <a:off x="6527918" y="1569641"/>
            <a:ext cx="5421435" cy="3457462"/>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ctr" rtl="1">
              <a:lnSpc>
                <a:spcPct val="107000"/>
              </a:lnSpc>
              <a:spcAft>
                <a:spcPts val="800"/>
              </a:spcAft>
            </a:pPr>
            <a:r>
              <a:rPr lang="ar-SA" b="1" kern="100" dirty="0">
                <a:latin typeface="Calibri" panose="020F0502020204030204" pitchFamily="34" charset="0"/>
                <a:ea typeface="Calibri" panose="020F0502020204030204" pitchFamily="34" charset="0"/>
                <a:cs typeface="B Titr" panose="00000700000000000000" pitchFamily="2" charset="-78"/>
              </a:rPr>
              <a:t>ماده ۹. نحوه تشکیل جلسات  </a:t>
            </a:r>
            <a:endParaRPr lang="fa-IR" b="1" kern="100" dirty="0">
              <a:latin typeface="Calibri" panose="020F0502020204030204" pitchFamily="34" charset="0"/>
              <a:ea typeface="Calibri" panose="020F0502020204030204" pitchFamily="34" charset="0"/>
              <a:cs typeface="B Titr" panose="00000700000000000000" pitchFamily="2" charset="-78"/>
            </a:endParaRPr>
          </a:p>
          <a:p>
            <a:pPr algn="ctr" rtl="1">
              <a:lnSpc>
                <a:spcPct val="107000"/>
              </a:lnSpc>
              <a:spcAft>
                <a:spcPts val="800"/>
              </a:spcAft>
            </a:pPr>
            <a:endParaRPr lang="en-US" sz="1600" kern="100" dirty="0">
              <a:latin typeface="Calibri" panose="020F0502020204030204" pitchFamily="34" charset="0"/>
              <a:ea typeface="Calibri" panose="020F0502020204030204" pitchFamily="34" charset="0"/>
              <a:cs typeface="B Titr" panose="00000700000000000000" pitchFamily="2" charset="-78"/>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9-1. جلسات شورا با شرکت حداقل دو سوم اعضاء رسمیت می‌یابد و تصمیمات شورا با رأی اکثریت مطلق بیش از  نصف افراد حاضر در جلسه معتبر می‌باشد.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9-2. حضور رئیس یا نائب رئیس و دبیر شورا در تمامی جلسات شورا الزامی می‌باشد.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9-3. جلسات شورا در صورت ضرورت هر ماه یک بار و بنا به تشخیص رئیس یا دبیر شورا در بازه زمانی کوتاه‌تر تشکیل می</a:t>
            </a:r>
            <a:r>
              <a:rPr lang="fa-IR" kern="100" dirty="0">
                <a:latin typeface="Calibri" panose="020F0502020204030204" pitchFamily="34" charset="0"/>
                <a:ea typeface="Calibri" panose="020F0502020204030204" pitchFamily="34" charset="0"/>
                <a:cs typeface="B Nazanin" panose="00000400000000000000" pitchFamily="2" charset="-78"/>
              </a:rPr>
              <a:t>‌</a:t>
            </a:r>
            <a:r>
              <a:rPr lang="ar-SA" kern="100" dirty="0">
                <a:latin typeface="Calibri" panose="020F0502020204030204" pitchFamily="34" charset="0"/>
                <a:ea typeface="Calibri" panose="020F0502020204030204" pitchFamily="34" charset="0"/>
                <a:cs typeface="B Nazanin" panose="00000400000000000000" pitchFamily="2" charset="-78"/>
              </a:rPr>
              <a:t>شود</a:t>
            </a:r>
            <a:r>
              <a:rPr lang="fa-IR" kern="100" dirty="0">
                <a:latin typeface="Calibri" panose="020F0502020204030204" pitchFamily="34" charset="0"/>
                <a:ea typeface="Calibri" panose="020F0502020204030204" pitchFamily="34" charset="0"/>
                <a:cs typeface="B Nazanin" panose="00000400000000000000" pitchFamily="2" charset="-78"/>
              </a:rPr>
              <a:t>.</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84EF8391-4309-B30C-7400-AD3E5CE1AA4D}"/>
              </a:ext>
            </a:extLst>
          </p:cNvPr>
          <p:cNvSpPr/>
          <p:nvPr/>
        </p:nvSpPr>
        <p:spPr>
          <a:xfrm>
            <a:off x="242647" y="1571716"/>
            <a:ext cx="5421435" cy="3457461"/>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ctr" rtl="1">
              <a:lnSpc>
                <a:spcPct val="107000"/>
              </a:lnSpc>
              <a:spcAft>
                <a:spcPts val="800"/>
              </a:spcAft>
            </a:pPr>
            <a:r>
              <a:rPr lang="ar-SA" sz="1600" b="1" kern="100" dirty="0">
                <a:latin typeface="Calibri" panose="020F0502020204030204" pitchFamily="34" charset="0"/>
                <a:ea typeface="Calibri" panose="020F0502020204030204" pitchFamily="34" charset="0"/>
                <a:cs typeface="B Titr" panose="00000700000000000000" pitchFamily="2" charset="-78"/>
              </a:rPr>
              <a:t>ماده ۱۱. سامانه شورای بررسی موارد خاص  </a:t>
            </a:r>
            <a:endParaRPr lang="fa-IR" sz="1600" b="1" kern="100" dirty="0">
              <a:latin typeface="Calibri" panose="020F0502020204030204" pitchFamily="34" charset="0"/>
              <a:ea typeface="Calibri" panose="020F0502020204030204" pitchFamily="34" charset="0"/>
              <a:cs typeface="B Titr" panose="00000700000000000000" pitchFamily="2" charset="-78"/>
            </a:endParaRPr>
          </a:p>
          <a:p>
            <a:pPr algn="just" rtl="1">
              <a:lnSpc>
                <a:spcPct val="107000"/>
              </a:lnSpc>
              <a:spcAft>
                <a:spcPts val="800"/>
              </a:spcAft>
            </a:pPr>
            <a:endParaRPr lang="en-US" sz="1400" kern="100" dirty="0">
              <a:latin typeface="Calibri" panose="020F0502020204030204" pitchFamily="34" charset="0"/>
              <a:ea typeface="Calibri" panose="020F0502020204030204" pitchFamily="34" charset="0"/>
              <a:cs typeface="B Titr" panose="00000700000000000000" pitchFamily="2" charset="-78"/>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11-1. ارائه تمامی درخواست</a:t>
            </a:r>
            <a:r>
              <a:rPr lang="fa-IR" kern="100" dirty="0">
                <a:latin typeface="Calibri" panose="020F0502020204030204" pitchFamily="34" charset="0"/>
                <a:ea typeface="Calibri" panose="020F0502020204030204" pitchFamily="34" charset="0"/>
                <a:cs typeface="B Nazanin" panose="00000400000000000000" pitchFamily="2" charset="-78"/>
              </a:rPr>
              <a:t>‌</a:t>
            </a:r>
            <a:r>
              <a:rPr lang="ar-SA" kern="100" dirty="0">
                <a:latin typeface="Calibri" panose="020F0502020204030204" pitchFamily="34" charset="0"/>
                <a:ea typeface="Calibri" panose="020F0502020204030204" pitchFamily="34" charset="0"/>
                <a:cs typeface="B Nazanin" panose="00000400000000000000" pitchFamily="2" charset="-78"/>
              </a:rPr>
              <a:t>ها و تجدید نظر جهت رسیدگی و بررسی در شورای موارد خاص در سه سطح دانشگاهی، استانی و مرکزی از طریق ثبت در سامانه سجاد است.  </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F78610-1BC8-B567-8FE7-E8A27CB8243E}"/>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5" name="Rectangle 4">
            <a:extLst>
              <a:ext uri="{FF2B5EF4-FFF2-40B4-BE49-F238E27FC236}">
                <a16:creationId xmlns:a16="http://schemas.microsoft.com/office/drawing/2014/main" id="{25CDE317-4EC1-769C-2E4E-9055F55F483A}"/>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6" name="Rectangle 5">
            <a:extLst>
              <a:ext uri="{FF2B5EF4-FFF2-40B4-BE49-F238E27FC236}">
                <a16:creationId xmlns:a16="http://schemas.microsoft.com/office/drawing/2014/main" id="{2F0E736B-2F84-8857-EFD6-30D2F27D1BE3}"/>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Rectangle: Rounded Corners 6">
            <a:extLst>
              <a:ext uri="{FF2B5EF4-FFF2-40B4-BE49-F238E27FC236}">
                <a16:creationId xmlns:a16="http://schemas.microsoft.com/office/drawing/2014/main" id="{98813D9B-4B3E-B3B8-2A67-BEEF113157B4}"/>
              </a:ext>
            </a:extLst>
          </p:cNvPr>
          <p:cNvSpPr/>
          <p:nvPr/>
        </p:nvSpPr>
        <p:spPr>
          <a:xfrm>
            <a:off x="990489" y="107747"/>
            <a:ext cx="9553944" cy="1077241"/>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kern="0" dirty="0">
                <a:solidFill>
                  <a:prstClr val="white"/>
                </a:solidFill>
                <a:latin typeface="Shabnam" panose="020B0603030804020204" pitchFamily="34" charset="-78"/>
                <a:cs typeface="B Nazanin" panose="00000400000000000000" pitchFamily="2" charset="-78"/>
              </a:rPr>
              <a:t>بخش سوم: نحوه تشکیل جلسات و ابلاغ تصمیم ها</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rPr>
              <a:t>بخش چهارم: ثبت درخواست ارجاع پرونده ها به شورا و نحوه رسیدگی به اعتراض</a:t>
            </a:r>
            <a:endParaRPr kumimoji="0" lang="en-US" sz="24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8" name="Parallelogram 30">
            <a:extLst>
              <a:ext uri="{FF2B5EF4-FFF2-40B4-BE49-F238E27FC236}">
                <a16:creationId xmlns:a16="http://schemas.microsoft.com/office/drawing/2014/main" id="{C02CDD97-CDAB-9A33-0AEF-6C9F3478AF6B}"/>
              </a:ext>
            </a:extLst>
          </p:cNvPr>
          <p:cNvSpPr/>
          <p:nvPr/>
        </p:nvSpPr>
        <p:spPr>
          <a:xfrm flipH="1">
            <a:off x="5838512" y="3040247"/>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6">
              <a:lumMod val="5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113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 calcmode="lin" valueType="num">
                                      <p:cBhvr>
                                        <p:cTn id="43" dur="500" fill="hold"/>
                                        <p:tgtEl>
                                          <p:spTgt spid="3"/>
                                        </p:tgtEl>
                                        <p:attrNameLst>
                                          <p:attrName>style.rotation</p:attrName>
                                        </p:attrNameLst>
                                      </p:cBhvr>
                                      <p:tavLst>
                                        <p:tav tm="0">
                                          <p:val>
                                            <p:fltVal val="360"/>
                                          </p:val>
                                        </p:tav>
                                        <p:tav tm="100000">
                                          <p:val>
                                            <p:fltVal val="0"/>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p:cTn id="5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D13B6A-5B64-A029-2A26-492EBC43249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1A0BF7E6-5B68-9B0F-28BE-C500820382C6}"/>
              </a:ext>
            </a:extLst>
          </p:cNvPr>
          <p:cNvSpPr/>
          <p:nvPr/>
        </p:nvSpPr>
        <p:spPr>
          <a:xfrm>
            <a:off x="2271837" y="6145882"/>
            <a:ext cx="7648325" cy="549536"/>
          </a:xfrm>
          <a:prstGeom prst="round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a-IR" sz="11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Mitra" panose="00000400000000000000" pitchFamily="2" charset="-78"/>
              </a:rPr>
              <a:t>کرمانشاه، طاق‌بستان، بلوار دانشگاه، دانشگاه رازی، ساختمان معاونت دانشجویی     کد پستی : 6714967346        شماره تلفن</a:t>
            </a:r>
            <a:r>
              <a:rPr kumimoji="0" lang="fa-IR" sz="11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B Mitra" panose="00000400000000000000" pitchFamily="2" charset="-78"/>
              </a:rPr>
              <a:t>: 34277997-083              </a:t>
            </a:r>
            <a:r>
              <a:rPr kumimoji="0" lang="fa-IR" sz="11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Mitra" panose="00000400000000000000" pitchFamily="2" charset="-78"/>
              </a:rPr>
              <a:t>نمابر: 34277608-083             </a:t>
            </a:r>
            <a:r>
              <a:rPr kumimoji="0" lang="en-US" sz="11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Mitra" panose="00000400000000000000" pitchFamily="2" charset="-78"/>
              </a:rPr>
              <a:t>       www.razi.ac.ir</a:t>
            </a:r>
            <a:endParaRPr kumimoji="0" lang="en-US"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DB5185-02E7-72F5-6E3C-9409B1C69C69}"/>
              </a:ext>
            </a:extLst>
          </p:cNvPr>
          <p:cNvSpPr txBox="1"/>
          <p:nvPr/>
        </p:nvSpPr>
        <p:spPr>
          <a:xfrm>
            <a:off x="1328690" y="849894"/>
            <a:ext cx="9534617" cy="4401205"/>
          </a:xfrm>
          <a:prstGeom prst="rect">
            <a:avLst/>
          </a:prstGeom>
          <a:noFill/>
        </p:spPr>
        <p:txBody>
          <a:bodyPr wrap="square">
            <a:spAutoFit/>
          </a:bodyPr>
          <a:lstStyle/>
          <a:p>
            <a:pPr algn="ctr" rtl="1"/>
            <a:r>
              <a:rPr lang="fa-IR" sz="3200" dirty="0">
                <a:cs typeface="2  Titr" panose="00000700000000000000" pitchFamily="2" charset="-78"/>
              </a:rPr>
              <a:t>با تشکر از همراهی و همدلی شما دانشجویان گرامی</a:t>
            </a:r>
          </a:p>
          <a:p>
            <a:pPr algn="ctr" rtl="1"/>
            <a:r>
              <a:rPr lang="fa-IR" sz="3200" dirty="0">
                <a:cs typeface="2  Titr" panose="00000700000000000000" pitchFamily="2" charset="-78"/>
              </a:rPr>
              <a:t>هدف ما، برداشتن گامی هرچند کوچک، در جهت پرداختن به دغدغه‌های شما  عزیزان در مسیر ارتقا کیفیت و بهبود نظام آموزشی می‌باشد</a:t>
            </a:r>
          </a:p>
          <a:p>
            <a:pPr algn="ctr" rtl="1"/>
            <a:r>
              <a:rPr lang="fa-IR" sz="3200" dirty="0">
                <a:cs typeface="2  Titr" panose="00000700000000000000" pitchFamily="2" charset="-78"/>
              </a:rPr>
              <a:t>به امید رفع موانع موجود</a:t>
            </a:r>
          </a:p>
          <a:p>
            <a:pPr algn="ctr" rtl="1"/>
            <a:r>
              <a:rPr lang="fa-IR" sz="3200" dirty="0">
                <a:cs typeface="2  Titr" panose="00000700000000000000" pitchFamily="2" charset="-78"/>
              </a:rPr>
              <a:t>آرزومند سلامت، سعادت و سربلندی یکایک شما عزیزان هستیم</a:t>
            </a:r>
            <a:endParaRPr lang="fa-IR" sz="4400" dirty="0">
              <a:cs typeface="2  Titr" panose="00000700000000000000" pitchFamily="2" charset="-78"/>
            </a:endParaRPr>
          </a:p>
          <a:p>
            <a:pPr algn="ctr"/>
            <a:endParaRPr lang="fa-IR" sz="4400" dirty="0">
              <a:cs typeface="2  Titr" panose="00000700000000000000" pitchFamily="2" charset="-78"/>
            </a:endParaRPr>
          </a:p>
          <a:p>
            <a:pPr algn="ctr"/>
            <a:r>
              <a:rPr lang="fa-IR" sz="4400" dirty="0">
                <a:cs typeface="2  Titr" panose="00000700000000000000" pitchFamily="2" charset="-78"/>
              </a:rPr>
              <a:t> </a:t>
            </a:r>
          </a:p>
        </p:txBody>
      </p:sp>
      <p:sp>
        <p:nvSpPr>
          <p:cNvPr id="3" name="Rectangle: Rounded Corners 2">
            <a:extLst>
              <a:ext uri="{FF2B5EF4-FFF2-40B4-BE49-F238E27FC236}">
                <a16:creationId xmlns:a16="http://schemas.microsoft.com/office/drawing/2014/main" id="{BA9071C2-1E33-8DFC-E5C4-0E7BDADDDE6A}"/>
              </a:ext>
            </a:extLst>
          </p:cNvPr>
          <p:cNvSpPr/>
          <p:nvPr/>
        </p:nvSpPr>
        <p:spPr>
          <a:xfrm>
            <a:off x="2271835" y="4582589"/>
            <a:ext cx="7648325" cy="1345618"/>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a:ln>
                  <a:noFill/>
                </a:ln>
                <a:solidFill>
                  <a:prstClr val="white"/>
                </a:solidFill>
                <a:effectLst/>
                <a:uLnTx/>
                <a:uFillTx/>
                <a:latin typeface="Shabnam" panose="020B0603030804020204" pitchFamily="34" charset="-78"/>
                <a:cs typeface="B Nazanin" panose="00000400000000000000" pitchFamily="2" charset="-78"/>
              </a:rPr>
              <a:t>کاری از</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a:ln>
                  <a:noFill/>
                </a:ln>
                <a:solidFill>
                  <a:prstClr val="white"/>
                </a:solidFill>
                <a:effectLst/>
                <a:uLnTx/>
                <a:uFillTx/>
                <a:latin typeface="Shabnam" panose="020B0603030804020204" pitchFamily="34" charset="-78"/>
                <a:cs typeface="B Nazanin" panose="00000400000000000000" pitchFamily="2" charset="-78"/>
              </a:rPr>
              <a:t>دبیرخانه کمیسیون موارد خاص دانشگاه رازی</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1" kern="0">
                <a:solidFill>
                  <a:prstClr val="white"/>
                </a:solidFill>
                <a:latin typeface="Shabnam" panose="020B0603030804020204" pitchFamily="34" charset="-78"/>
                <a:cs typeface="B Nazanin" panose="00000400000000000000" pitchFamily="2" charset="-78"/>
              </a:rPr>
              <a:t>کارشناس کمیسیون داخلی و استانی</a:t>
            </a:r>
            <a:endParaRPr kumimoji="0" lang="fa-IR" sz="2000" b="1" i="0" u="none" strike="noStrike" kern="0" cap="none" spc="0" normalizeH="0" baseline="0" noProof="0" dirty="0">
              <a:ln>
                <a:noFill/>
              </a:ln>
              <a:solidFill>
                <a:prstClr val="white"/>
              </a:solidFill>
              <a:effectLst/>
              <a:uLnTx/>
              <a:uFillTx/>
              <a:latin typeface="Shabnam" panose="020B0603030804020204" pitchFamily="34" charset="-78"/>
              <a:cs typeface="B Nazanin" panose="000004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1" kern="0" dirty="0">
                <a:solidFill>
                  <a:prstClr val="white"/>
                </a:solidFill>
                <a:latin typeface="Shabnam" panose="020B0603030804020204" pitchFamily="34" charset="-78"/>
                <a:cs typeface="B Nazanin" panose="00000400000000000000" pitchFamily="2" charset="-78"/>
              </a:rPr>
              <a:t>خدیجه فاضلی</a:t>
            </a:r>
          </a:p>
        </p:txBody>
      </p:sp>
      <p:pic>
        <p:nvPicPr>
          <p:cNvPr id="4" name="Picture 3">
            <a:extLst>
              <a:ext uri="{FF2B5EF4-FFF2-40B4-BE49-F238E27FC236}">
                <a16:creationId xmlns:a16="http://schemas.microsoft.com/office/drawing/2014/main" id="{3F94CC81-E9A7-9901-D42B-B69378EDB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996" y="4733828"/>
            <a:ext cx="807868" cy="982168"/>
          </a:xfrm>
          <a:prstGeom prst="rect">
            <a:avLst/>
          </a:prstGeom>
        </p:spPr>
      </p:pic>
      <p:pic>
        <p:nvPicPr>
          <p:cNvPr id="5" name="Picture 4">
            <a:extLst>
              <a:ext uri="{FF2B5EF4-FFF2-40B4-BE49-F238E27FC236}">
                <a16:creationId xmlns:a16="http://schemas.microsoft.com/office/drawing/2014/main" id="{47D7DEC2-14AD-9940-697C-8DCC831A1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136" y="4760015"/>
            <a:ext cx="807868" cy="982168"/>
          </a:xfrm>
          <a:prstGeom prst="rect">
            <a:avLst/>
          </a:prstGeom>
        </p:spPr>
      </p:pic>
    </p:spTree>
    <p:extLst>
      <p:ext uri="{BB962C8B-B14F-4D97-AF65-F5344CB8AC3E}">
        <p14:creationId xmlns:p14="http://schemas.microsoft.com/office/powerpoint/2010/main" val="598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par>
                                <p:cTn id="13" presetID="2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par>
                                <p:cTn id="16" presetID="2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3AAA102-0FDA-D7A2-42CD-5DC87DA32F71}"/>
              </a:ext>
            </a:extLst>
          </p:cNvPr>
          <p:cNvSpPr/>
          <p:nvPr/>
        </p:nvSpPr>
        <p:spPr>
          <a:xfrm>
            <a:off x="8313110" y="1170085"/>
            <a:ext cx="2880852" cy="5059874"/>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lvl="0" algn="ctr" rtl="1"/>
            <a:r>
              <a:rPr lang="fa-IR" kern="0" dirty="0">
                <a:solidFill>
                  <a:prstClr val="black"/>
                </a:solidFill>
                <a:latin typeface="Aptos" panose="02110004020202020204"/>
                <a:cs typeface="B Titr" panose="00000700000000000000" pitchFamily="2" charset="-78"/>
              </a:rPr>
              <a:t>وظایف شوراهای بررسی موارد خاص</a:t>
            </a:r>
          </a:p>
          <a:p>
            <a:pPr lvl="0" algn="just" rtl="1"/>
            <a:endParaRPr lang="fa-IR" kern="0" dirty="0">
              <a:solidFill>
                <a:prstClr val="black"/>
              </a:solidFill>
              <a:latin typeface="Aptos" panose="02110004020202020204"/>
              <a:cs typeface="2  Nazanin" panose="00000400000000000000" pitchFamily="2" charset="-78"/>
            </a:endParaRPr>
          </a:p>
          <a:p>
            <a:pPr algn="just" rtl="1">
              <a:lnSpc>
                <a:spcPct val="107000"/>
              </a:lnSpc>
              <a:spcAft>
                <a:spcPts val="800"/>
              </a:spcAft>
            </a:pPr>
            <a:r>
              <a:rPr lang="fa-IR" sz="1700" kern="100" dirty="0">
                <a:latin typeface="Calibri" panose="020F0502020204030204" pitchFamily="34" charset="0"/>
                <a:ea typeface="Calibri" panose="020F0502020204030204" pitchFamily="34" charset="0"/>
                <a:cs typeface="B Nazanin" panose="00000400000000000000" pitchFamily="2" charset="-78"/>
              </a:rPr>
              <a:t>رسیدگی به مشکلات آموزشی و پژوهشی دانشجویان، دانشگاه‌ها </a:t>
            </a:r>
            <a:r>
              <a:rPr lang="ar-SA" sz="1700" kern="100" dirty="0">
                <a:latin typeface="Calibri" panose="020F0502020204030204" pitchFamily="34" charset="0"/>
                <a:ea typeface="Calibri" panose="020F0502020204030204" pitchFamily="34" charset="0"/>
                <a:cs typeface="B Nazanin" panose="00000400000000000000" pitchFamily="2" charset="-78"/>
              </a:rPr>
              <a:t>،پژوهشگاه‌ها، مؤسسات و مراکز آموزش عالی وابسته به وزارت علوم، تحقیقات و فناوری و لزوم ایجاد وحدت رویه و تصمیم‌گیری سنجیده‌تر درباره درخواست‌های دانشجویان دارای موارد خاص در شوراهای رسیدگی کننده دانشگاهی استانی و مرکزی آیین نامه حاضر بنا به پیشنهاد سازمان امور دانشجویان به تصویب وزیر علوم تحقیقات و فناوری می‌رسد</a:t>
            </a:r>
            <a:r>
              <a:rPr lang="fa-IR" sz="1700" kern="100" dirty="0">
                <a:latin typeface="Calibri" panose="020F0502020204030204" pitchFamily="34" charset="0"/>
                <a:ea typeface="Calibri" panose="020F0502020204030204" pitchFamily="34" charset="0"/>
                <a:cs typeface="B Nazanin" panose="00000400000000000000" pitchFamily="2" charset="-78"/>
              </a:rPr>
              <a:t>.</a:t>
            </a:r>
            <a:endParaRPr lang="en-US" sz="1700" kern="100" dirty="0">
              <a:latin typeface="Calibri" panose="020F0502020204030204" pitchFamily="34" charset="0"/>
              <a:ea typeface="Calibri" panose="020F050202020403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19B19F8-184C-516D-1C05-3250FCFCA273}"/>
              </a:ext>
            </a:extLst>
          </p:cNvPr>
          <p:cNvSpPr/>
          <p:nvPr/>
        </p:nvSpPr>
        <p:spPr>
          <a:xfrm>
            <a:off x="4650666" y="1187918"/>
            <a:ext cx="2880852" cy="5059874"/>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lvl="0" algn="just" rtl="1"/>
            <a:endParaRPr lang="fa-IR" sz="2000" kern="0" dirty="0">
              <a:solidFill>
                <a:prstClr val="black"/>
              </a:solidFill>
              <a:latin typeface="Aptos" panose="02110004020202020204"/>
              <a:cs typeface="B Titr" panose="00000700000000000000" pitchFamily="2" charset="-78"/>
            </a:endParaRPr>
          </a:p>
          <a:p>
            <a:pPr algn="just" rtl="1">
              <a:lnSpc>
                <a:spcPct val="107000"/>
              </a:lnSpc>
              <a:spcAft>
                <a:spcPts val="800"/>
              </a:spcAft>
            </a:pPr>
            <a:r>
              <a:rPr lang="ar-SA" b="1" kern="100" dirty="0">
                <a:latin typeface="Calibri" panose="020F0502020204030204" pitchFamily="34" charset="0"/>
                <a:ea typeface="Calibri" panose="020F0502020204030204" pitchFamily="34" charset="0"/>
                <a:cs typeface="B Nazanin" panose="00000400000000000000" pitchFamily="2" charset="-78"/>
              </a:rPr>
              <a:t>۱-۱. موارد خاص: </a:t>
            </a:r>
            <a:r>
              <a:rPr lang="ar-SA" kern="100" dirty="0">
                <a:latin typeface="Calibri" panose="020F0502020204030204" pitchFamily="34" charset="0"/>
                <a:ea typeface="Calibri" panose="020F0502020204030204" pitchFamily="34" charset="0"/>
                <a:cs typeface="B Nazanin" panose="00000400000000000000" pitchFamily="2" charset="-78"/>
              </a:rPr>
              <a:t>موارد خاص به وضعیت دانشجویانی اطلاق می‌شود که جریان تحصیل آنان بنا به عللی خارج از اراده و اختیار آنها و در زمان تحصیل مثل فوت اعضای درجه یک خانواده حوادث غیر مترقبه بیماری حاد و صعب  العلاج، طلاق، شرایط روانی حاد اعتیاد سبب بروز مشکلات تحصیلی گردیده و با مقررات و آیین نامه های مربوطه  قابل رفع نمی‌باشد. ضمناً شرایطی چون اشتغال به کار کمک به خانواده مشکلات مالی جزء شرایط خاص محسوب  نمی</a:t>
            </a:r>
            <a:r>
              <a:rPr lang="fa-IR" kern="100" dirty="0">
                <a:latin typeface="Calibri" panose="020F0502020204030204" pitchFamily="34" charset="0"/>
                <a:ea typeface="Calibri" panose="020F0502020204030204" pitchFamily="34" charset="0"/>
                <a:cs typeface="B Nazanin" panose="00000400000000000000" pitchFamily="2" charset="-78"/>
              </a:rPr>
              <a:t>‌</a:t>
            </a:r>
            <a:r>
              <a:rPr lang="ar-SA" kern="100" dirty="0">
                <a:latin typeface="Calibri" panose="020F0502020204030204" pitchFamily="34" charset="0"/>
                <a:ea typeface="Calibri" panose="020F0502020204030204" pitchFamily="34" charset="0"/>
                <a:cs typeface="B Nazanin" panose="00000400000000000000" pitchFamily="2" charset="-78"/>
              </a:rPr>
              <a:t>شود.  </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38A1F060-0621-3DC1-B488-A62D4AC053E8}"/>
              </a:ext>
            </a:extLst>
          </p:cNvPr>
          <p:cNvSpPr/>
          <p:nvPr/>
        </p:nvSpPr>
        <p:spPr>
          <a:xfrm>
            <a:off x="988222" y="1170085"/>
            <a:ext cx="2880852" cy="5059874"/>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sz="1700" b="1" kern="100" dirty="0">
                <a:latin typeface="Calibri" panose="020F0502020204030204" pitchFamily="34" charset="0"/>
                <a:ea typeface="Calibri" panose="020F0502020204030204" pitchFamily="34" charset="0"/>
                <a:cs typeface="B Nazanin" panose="00000400000000000000" pitchFamily="2" charset="-78"/>
              </a:rPr>
              <a:t>1-2. مدارک و مستندات خاص:</a:t>
            </a:r>
            <a:r>
              <a:rPr lang="ar-SA" sz="1700" kern="100" dirty="0">
                <a:latin typeface="Calibri" panose="020F0502020204030204" pitchFamily="34" charset="0"/>
                <a:ea typeface="Calibri" panose="020F0502020204030204" pitchFamily="34" charset="0"/>
                <a:cs typeface="B Nazanin" panose="00000400000000000000" pitchFamily="2" charset="-78"/>
              </a:rPr>
              <a:t> مدارک و مستندات ارائه شده توسط متقاضیان پس از تایید مراجع ذیصلاح، پزشک معتمد مرکز مشاوره بهداشت و درمان و شورای آموزشی موسسه مورد بررسی قرار می</a:t>
            </a:r>
            <a:r>
              <a:rPr lang="fa-IR" sz="1700" kern="100" dirty="0">
                <a:latin typeface="Calibri" panose="020F0502020204030204" pitchFamily="34" charset="0"/>
                <a:ea typeface="Calibri" panose="020F0502020204030204" pitchFamily="34" charset="0"/>
                <a:cs typeface="B Nazanin" panose="00000400000000000000" pitchFamily="2" charset="-78"/>
              </a:rPr>
              <a:t>‌</a:t>
            </a:r>
            <a:r>
              <a:rPr lang="ar-SA" sz="1700" kern="100" dirty="0">
                <a:latin typeface="Calibri" panose="020F0502020204030204" pitchFamily="34" charset="0"/>
                <a:ea typeface="Calibri" panose="020F0502020204030204" pitchFamily="34" charset="0"/>
                <a:cs typeface="B Nazanin" panose="00000400000000000000" pitchFamily="2" charset="-78"/>
              </a:rPr>
              <a:t>گیرد.  </a:t>
            </a:r>
            <a:endParaRPr lang="en-US" sz="17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700" b="1" kern="100" dirty="0">
                <a:latin typeface="Calibri" panose="020F0502020204030204" pitchFamily="34" charset="0"/>
                <a:ea typeface="Calibri" panose="020F0502020204030204" pitchFamily="34" charset="0"/>
                <a:cs typeface="B Nazanin" panose="00000400000000000000" pitchFamily="2" charset="-78"/>
              </a:rPr>
              <a:t>1-3. مؤسسه:</a:t>
            </a:r>
            <a:r>
              <a:rPr lang="ar-SA" sz="1700" kern="100" dirty="0">
                <a:latin typeface="Calibri" panose="020F0502020204030204" pitchFamily="34" charset="0"/>
                <a:ea typeface="Calibri" panose="020F0502020204030204" pitchFamily="34" charset="0"/>
                <a:cs typeface="B Nazanin" panose="00000400000000000000" pitchFamily="2" charset="-78"/>
              </a:rPr>
              <a:t> کلیه دانشگاه‌ها، موسسات آموزش عالی و پژوهشی اعم از دولتی و غیر دولتی که دارای مجوز  تاسیس از مراجع ذیصلاح بوده و مجری هر یک از دوره‌های کاردانی،کارشناسی پیوسته و ناپیوسته کارشناسی ارشد پیوسته و ناپیوسته و دکتری حرفه‌ای و تخصصی هستند.  </a:t>
            </a:r>
            <a:endParaRPr lang="en-US" sz="1700" kern="100" dirty="0">
              <a:latin typeface="Calibri" panose="020F0502020204030204" pitchFamily="34" charset="0"/>
              <a:ea typeface="Calibri" panose="020F0502020204030204" pitchFamily="34" charset="0"/>
              <a:cs typeface="Arial" panose="020B0604020202020204" pitchFamily="34" charset="0"/>
            </a:endParaRPr>
          </a:p>
        </p:txBody>
      </p:sp>
      <p:sp>
        <p:nvSpPr>
          <p:cNvPr id="12" name="Rectangle 30">
            <a:extLst>
              <a:ext uri="{FF2B5EF4-FFF2-40B4-BE49-F238E27FC236}">
                <a16:creationId xmlns:a16="http://schemas.microsoft.com/office/drawing/2014/main" id="{78393BBA-FCE0-24B7-095D-6CA425A87728}"/>
              </a:ext>
            </a:extLst>
          </p:cNvPr>
          <p:cNvSpPr/>
          <p:nvPr/>
        </p:nvSpPr>
        <p:spPr>
          <a:xfrm>
            <a:off x="9526592" y="870702"/>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6">
              <a:lumMod val="5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3" name="Parallelogram 15">
            <a:extLst>
              <a:ext uri="{FF2B5EF4-FFF2-40B4-BE49-F238E27FC236}">
                <a16:creationId xmlns:a16="http://schemas.microsoft.com/office/drawing/2014/main" id="{CFE1A0C9-AFF8-DAD2-48F8-0E5FBC8D4B75}"/>
              </a:ext>
            </a:extLst>
          </p:cNvPr>
          <p:cNvSpPr/>
          <p:nvPr/>
        </p:nvSpPr>
        <p:spPr>
          <a:xfrm rot="16200000">
            <a:off x="5847090" y="778200"/>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6">
              <a:lumMod val="5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5" name="Rectangle 9">
            <a:extLst>
              <a:ext uri="{FF2B5EF4-FFF2-40B4-BE49-F238E27FC236}">
                <a16:creationId xmlns:a16="http://schemas.microsoft.com/office/drawing/2014/main" id="{D95006EF-550E-73D2-FCAC-85E3D7EA4BB5}"/>
              </a:ext>
            </a:extLst>
          </p:cNvPr>
          <p:cNvSpPr/>
          <p:nvPr/>
        </p:nvSpPr>
        <p:spPr>
          <a:xfrm>
            <a:off x="2241235" y="908020"/>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6" name="Up Arrow 3">
            <a:extLst>
              <a:ext uri="{FF2B5EF4-FFF2-40B4-BE49-F238E27FC236}">
                <a16:creationId xmlns:a16="http://schemas.microsoft.com/office/drawing/2014/main" id="{9A5048A2-0F4C-3111-AF92-5C23F35A13D1}"/>
              </a:ext>
            </a:extLst>
          </p:cNvPr>
          <p:cNvSpPr/>
          <p:nvPr/>
        </p:nvSpPr>
        <p:spPr>
          <a:xfrm rot="16200000">
            <a:off x="7709446" y="3266876"/>
            <a:ext cx="463135" cy="613905"/>
          </a:xfrm>
          <a:prstGeom prst="upArrow">
            <a:avLst/>
          </a:prstGeom>
          <a:solidFill>
            <a:schemeClr val="accent6">
              <a:lumMod val="50000"/>
            </a:schemeClr>
          </a:solidFill>
          <a:ln w="381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75000"/>
                  <a:lumOff val="25000"/>
                </a:prstClr>
              </a:solidFill>
              <a:effectLst/>
              <a:uLnTx/>
              <a:uFillTx/>
              <a:latin typeface="Arial"/>
              <a:cs typeface="+mn-cs"/>
            </a:endParaRPr>
          </a:p>
        </p:txBody>
      </p:sp>
      <p:sp>
        <p:nvSpPr>
          <p:cNvPr id="17" name="Up Arrow 3">
            <a:extLst>
              <a:ext uri="{FF2B5EF4-FFF2-40B4-BE49-F238E27FC236}">
                <a16:creationId xmlns:a16="http://schemas.microsoft.com/office/drawing/2014/main" id="{52FB9CC5-F4CF-0550-95F3-635BA18E4892}"/>
              </a:ext>
            </a:extLst>
          </p:cNvPr>
          <p:cNvSpPr/>
          <p:nvPr/>
        </p:nvSpPr>
        <p:spPr>
          <a:xfrm rot="16200000">
            <a:off x="4009603" y="3238024"/>
            <a:ext cx="463135" cy="613905"/>
          </a:xfrm>
          <a:prstGeom prst="upArrow">
            <a:avLst/>
          </a:prstGeom>
          <a:solidFill>
            <a:schemeClr val="accent6">
              <a:lumMod val="50000"/>
            </a:schemeClr>
          </a:solidFill>
          <a:ln w="38100" cap="flat" cmpd="sng" algn="ctr">
            <a:solidFill>
              <a:schemeClr val="accent6">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black">
                  <a:lumMod val="75000"/>
                  <a:lumOff val="25000"/>
                </a:prstClr>
              </a:solidFill>
              <a:effectLst/>
              <a:uLnTx/>
              <a:uFillTx/>
              <a:latin typeface="Arial"/>
              <a:cs typeface="+mn-cs"/>
            </a:endParaRPr>
          </a:p>
        </p:txBody>
      </p:sp>
      <p:sp>
        <p:nvSpPr>
          <p:cNvPr id="18" name="Rectangle: Rounded Corners 17">
            <a:extLst>
              <a:ext uri="{FF2B5EF4-FFF2-40B4-BE49-F238E27FC236}">
                <a16:creationId xmlns:a16="http://schemas.microsoft.com/office/drawing/2014/main" id="{4B17EE00-A710-81DA-A864-D7CE416CC442}"/>
              </a:ext>
            </a:extLst>
          </p:cNvPr>
          <p:cNvSpPr/>
          <p:nvPr/>
        </p:nvSpPr>
        <p:spPr>
          <a:xfrm>
            <a:off x="1410367" y="47307"/>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rPr>
              <a:t>تعاریف کلی</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19" name="Rectangle 18">
            <a:extLst>
              <a:ext uri="{FF2B5EF4-FFF2-40B4-BE49-F238E27FC236}">
                <a16:creationId xmlns:a16="http://schemas.microsoft.com/office/drawing/2014/main" id="{FDDF1060-742D-29C6-2DD6-CED8640CBF46}"/>
              </a:ext>
            </a:extLst>
          </p:cNvPr>
          <p:cNvSpPr/>
          <p:nvPr/>
        </p:nvSpPr>
        <p:spPr>
          <a:xfrm>
            <a:off x="11877912" y="1223615"/>
            <a:ext cx="138766" cy="4968620"/>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20" name="Rectangle 19">
            <a:extLst>
              <a:ext uri="{FF2B5EF4-FFF2-40B4-BE49-F238E27FC236}">
                <a16:creationId xmlns:a16="http://schemas.microsoft.com/office/drawing/2014/main" id="{E74A6504-71C8-4C20-E71E-CE76C95B2E3A}"/>
              </a:ext>
            </a:extLst>
          </p:cNvPr>
          <p:cNvSpPr/>
          <p:nvPr/>
        </p:nvSpPr>
        <p:spPr>
          <a:xfrm>
            <a:off x="165701" y="1170085"/>
            <a:ext cx="138766" cy="4968620"/>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21" name="Rectangle: Rounded Corners 20">
            <a:extLst>
              <a:ext uri="{FF2B5EF4-FFF2-40B4-BE49-F238E27FC236}">
                <a16:creationId xmlns:a16="http://schemas.microsoft.com/office/drawing/2014/main" id="{A5E4E4D7-18AD-CEC1-5518-50071311D7AD}"/>
              </a:ext>
            </a:extLst>
          </p:cNvPr>
          <p:cNvSpPr/>
          <p:nvPr/>
        </p:nvSpPr>
        <p:spPr>
          <a:xfrm>
            <a:off x="4801168" y="6341473"/>
            <a:ext cx="2579847" cy="435819"/>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Tree>
    <p:extLst>
      <p:ext uri="{BB962C8B-B14F-4D97-AF65-F5344CB8AC3E}">
        <p14:creationId xmlns:p14="http://schemas.microsoft.com/office/powerpoint/2010/main" val="15946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 calcmode="lin" valueType="num">
                                      <p:cBhvr>
                                        <p:cTn id="2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5100883-8667-2820-0BC2-78A8D6D69129}"/>
              </a:ext>
            </a:extLst>
          </p:cNvPr>
          <p:cNvSpPr/>
          <p:nvPr/>
        </p:nvSpPr>
        <p:spPr>
          <a:xfrm>
            <a:off x="1802130" y="529455"/>
            <a:ext cx="8587740" cy="2756178"/>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rPr>
              <a:t>معرفی شورای دانشگاهی  و</a:t>
            </a:r>
            <a:r>
              <a:rPr kumimoji="0" lang="fa-IR" sz="1800" b="0" i="0" u="none" strike="noStrike" kern="0" cap="none" spc="0" normalizeH="0" noProof="0" dirty="0">
                <a:ln>
                  <a:noFill/>
                </a:ln>
                <a:solidFill>
                  <a:prstClr val="black"/>
                </a:solidFill>
                <a:effectLst/>
                <a:uLnTx/>
                <a:uFillTx/>
                <a:latin typeface="Aptos" panose="02110004020202020204"/>
                <a:ea typeface="+mn-ea"/>
                <a:cs typeface="2  Titr" panose="00000700000000000000" pitchFamily="2" charset="-78"/>
              </a:rPr>
              <a:t> ترکیب اعضا</a:t>
            </a:r>
            <a:endPar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شورای</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بررسی موارد خاص دانشگاهی مستقر در موسسه که شامل :</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1. رئیس</a:t>
            </a:r>
            <a:r>
              <a:rPr lang="fa-IR" kern="0" dirty="0">
                <a:solidFill>
                  <a:prstClr val="black"/>
                </a:solidFill>
                <a:latin typeface="Aptos" panose="02110004020202020204"/>
                <a:cs typeface="2  Nazanin" panose="00000400000000000000" pitchFamily="2" charset="-78"/>
              </a:rPr>
              <a:t> موسسه (رئیس)</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2.</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معاون آموزشی موسسه (نائب رئیس)</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3.</a:t>
            </a:r>
            <a:r>
              <a:rPr lang="fa-IR" kern="0" dirty="0">
                <a:solidFill>
                  <a:prstClr val="black"/>
                </a:solidFill>
                <a:latin typeface="Aptos" panose="02110004020202020204"/>
                <a:cs typeface="2  Nazanin" panose="00000400000000000000" pitchFamily="2" charset="-78"/>
              </a:rPr>
              <a:t> معاون دانشجویی موسسه (دبیر)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4.</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رئیس مرکز مشاوره و سلامت موسسه</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5.</a:t>
            </a:r>
            <a:r>
              <a:rPr lang="fa-IR" kern="0" dirty="0">
                <a:solidFill>
                  <a:prstClr val="black"/>
                </a:solidFill>
                <a:latin typeface="Aptos" panose="02110004020202020204"/>
                <a:cs typeface="2  Nazanin" panose="00000400000000000000" pitchFamily="2" charset="-78"/>
              </a:rPr>
              <a:t> سه نفر از اعضای هیات علمی صاحب نظر موسسه به پیشنهاد دبیر شورا و حکم رئیس شورا به مدت دو سال و قابل تمدید</a:t>
            </a:r>
            <a:endPar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endParaRPr>
          </a:p>
        </p:txBody>
      </p:sp>
      <p:sp>
        <p:nvSpPr>
          <p:cNvPr id="3" name="Rectangle: Rounded Corners 2">
            <a:extLst>
              <a:ext uri="{FF2B5EF4-FFF2-40B4-BE49-F238E27FC236}">
                <a16:creationId xmlns:a16="http://schemas.microsoft.com/office/drawing/2014/main" id="{42760824-281C-E193-C95B-557C2CB8EDA5}"/>
              </a:ext>
            </a:extLst>
          </p:cNvPr>
          <p:cNvSpPr/>
          <p:nvPr/>
        </p:nvSpPr>
        <p:spPr>
          <a:xfrm>
            <a:off x="1802130" y="3334886"/>
            <a:ext cx="8587740" cy="2854698"/>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rPr>
              <a:t>معرفی شورای استانی  و</a:t>
            </a:r>
            <a:r>
              <a:rPr kumimoji="0" lang="fa-IR" sz="1800" b="0" i="0" u="none" strike="noStrike" kern="0" cap="none" spc="0" normalizeH="0" noProof="0" dirty="0">
                <a:ln>
                  <a:noFill/>
                </a:ln>
                <a:solidFill>
                  <a:prstClr val="black"/>
                </a:solidFill>
                <a:effectLst/>
                <a:uLnTx/>
                <a:uFillTx/>
                <a:latin typeface="Aptos" panose="02110004020202020204"/>
                <a:ea typeface="+mn-ea"/>
                <a:cs typeface="2  Titr" panose="00000700000000000000" pitchFamily="2" charset="-78"/>
              </a:rPr>
              <a:t> ترکیب اعضا</a:t>
            </a:r>
            <a:endPar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شورای</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بررسی موارد خاص استانی مستقر در موسسه منتخب استان که شامل :</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1. رئیس</a:t>
            </a:r>
            <a:r>
              <a:rPr lang="fa-IR" kern="0" dirty="0">
                <a:solidFill>
                  <a:prstClr val="black"/>
                </a:solidFill>
                <a:latin typeface="Aptos" panose="02110004020202020204"/>
                <a:cs typeface="2  Nazanin" panose="00000400000000000000" pitchFamily="2" charset="-78"/>
              </a:rPr>
              <a:t> شورای استانی (رئیس)</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2.</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معاون آموزشی موسسه استانی (نائب رئیس)</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3.</a:t>
            </a:r>
            <a:r>
              <a:rPr lang="fa-IR" kern="0" dirty="0">
                <a:solidFill>
                  <a:prstClr val="black"/>
                </a:solidFill>
                <a:latin typeface="Aptos" panose="02110004020202020204"/>
                <a:cs typeface="2  Nazanin" panose="00000400000000000000" pitchFamily="2" charset="-78"/>
              </a:rPr>
              <a:t> معاون دانشجویی موسسه استانی (دبیر)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4.</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رئیس مرکز مشاوره و سلامت یکی از موسسات دولتی استان</a:t>
            </a:r>
          </a:p>
          <a:p>
            <a:pPr lvl="0" algn="just" rtl="1"/>
            <a:r>
              <a:rPr lang="fa-IR" kern="0" baseline="0" dirty="0">
                <a:solidFill>
                  <a:prstClr val="black"/>
                </a:solidFill>
                <a:latin typeface="Aptos" panose="02110004020202020204"/>
                <a:cs typeface="2  Nazanin" panose="00000400000000000000" pitchFamily="2" charset="-78"/>
              </a:rPr>
              <a:t>5.</a:t>
            </a:r>
            <a:r>
              <a:rPr lang="fa-IR" kern="0" dirty="0">
                <a:solidFill>
                  <a:prstClr val="black"/>
                </a:solidFill>
                <a:latin typeface="Aptos" panose="02110004020202020204"/>
                <a:cs typeface="2  Nazanin" panose="00000400000000000000" pitchFamily="2" charset="-78"/>
              </a:rPr>
              <a:t> مدیر امور دانشجویان شاهد و ایثارگر یکی از موسسات دولتی استان </a:t>
            </a:r>
          </a:p>
          <a:p>
            <a:pPr lvl="0" algn="just" rtl="1"/>
            <a:r>
              <a:rPr lang="fa-IR" kern="0" dirty="0">
                <a:solidFill>
                  <a:prstClr val="black"/>
                </a:solidFill>
                <a:latin typeface="Aptos" panose="02110004020202020204"/>
                <a:cs typeface="2  Nazanin" panose="00000400000000000000" pitchFamily="2" charset="-78"/>
              </a:rPr>
              <a:t>6. رئیس یکی از موسسات غیر دولتی - غیر انتفاعی استان به استثناء تهران و البرز با حکم رئیس شورا </a:t>
            </a:r>
          </a:p>
          <a:p>
            <a:pPr lvl="0" algn="just" rtl="1"/>
            <a:r>
              <a:rPr lang="fa-IR" kern="0" dirty="0">
                <a:solidFill>
                  <a:prstClr val="black"/>
                </a:solidFill>
                <a:latin typeface="Aptos" panose="02110004020202020204"/>
                <a:cs typeface="2  Nazanin" panose="00000400000000000000" pitchFamily="2" charset="-78"/>
              </a:rPr>
              <a:t>7. یک نفر از اعضاء هیات علمی صاحب نظر موسسات دولتی استان به انتخاب و حکم رئیس شورا </a:t>
            </a: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endParaRPr>
          </a:p>
        </p:txBody>
      </p:sp>
      <p:sp>
        <p:nvSpPr>
          <p:cNvPr id="5" name="Rectangle: Rounded Corners 4">
            <a:extLst>
              <a:ext uri="{FF2B5EF4-FFF2-40B4-BE49-F238E27FC236}">
                <a16:creationId xmlns:a16="http://schemas.microsoft.com/office/drawing/2014/main" id="{6619864B-7F63-7A3B-1B03-7FB0EF2B5D8D}"/>
              </a:ext>
            </a:extLst>
          </p:cNvPr>
          <p:cNvSpPr/>
          <p:nvPr/>
        </p:nvSpPr>
        <p:spPr>
          <a:xfrm>
            <a:off x="4806076" y="6243286"/>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grpSp>
        <p:nvGrpSpPr>
          <p:cNvPr id="6" name="Graphic 226">
            <a:extLst>
              <a:ext uri="{FF2B5EF4-FFF2-40B4-BE49-F238E27FC236}">
                <a16:creationId xmlns:a16="http://schemas.microsoft.com/office/drawing/2014/main" id="{AA512266-926D-D31F-4413-C203528FE9B3}"/>
              </a:ext>
            </a:extLst>
          </p:cNvPr>
          <p:cNvGrpSpPr/>
          <p:nvPr/>
        </p:nvGrpSpPr>
        <p:grpSpPr>
          <a:xfrm>
            <a:off x="200131" y="2359857"/>
            <a:ext cx="1445498" cy="1707543"/>
            <a:chOff x="3190823" y="4975968"/>
            <a:chExt cx="1593824" cy="1882758"/>
          </a:xfrm>
        </p:grpSpPr>
        <p:sp>
          <p:nvSpPr>
            <p:cNvPr id="7" name="Freeform: Shape 6">
              <a:extLst>
                <a:ext uri="{FF2B5EF4-FFF2-40B4-BE49-F238E27FC236}">
                  <a16:creationId xmlns:a16="http://schemas.microsoft.com/office/drawing/2014/main" id="{4ED6AD65-1601-5A9E-0B68-307C7F929A15}"/>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8" name="Freeform: Shape 7">
              <a:extLst>
                <a:ext uri="{FF2B5EF4-FFF2-40B4-BE49-F238E27FC236}">
                  <a16:creationId xmlns:a16="http://schemas.microsoft.com/office/drawing/2014/main" id="{2A0CCC22-EE43-7AF9-DFB2-0906B4717DFA}"/>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9" name="Freeform: Shape 8">
              <a:extLst>
                <a:ext uri="{FF2B5EF4-FFF2-40B4-BE49-F238E27FC236}">
                  <a16:creationId xmlns:a16="http://schemas.microsoft.com/office/drawing/2014/main" id="{92A5AE79-7F23-4CE2-2A44-1CF4D7BAD5AF}"/>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0" name="Freeform: Shape 9">
              <a:extLst>
                <a:ext uri="{FF2B5EF4-FFF2-40B4-BE49-F238E27FC236}">
                  <a16:creationId xmlns:a16="http://schemas.microsoft.com/office/drawing/2014/main" id="{6A8E09B3-486E-AFEC-B866-5BC9AAD9EE41}"/>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1" name="Freeform: Shape 10">
              <a:extLst>
                <a:ext uri="{FF2B5EF4-FFF2-40B4-BE49-F238E27FC236}">
                  <a16:creationId xmlns:a16="http://schemas.microsoft.com/office/drawing/2014/main" id="{58966B7B-BBCE-8C72-9127-9B76669820EC}"/>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2" name="Freeform: Shape 11">
              <a:extLst>
                <a:ext uri="{FF2B5EF4-FFF2-40B4-BE49-F238E27FC236}">
                  <a16:creationId xmlns:a16="http://schemas.microsoft.com/office/drawing/2014/main" id="{68EF8ED6-81EE-7FD6-6064-1B5246966307}"/>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3" name="Freeform: Shape 12">
              <a:extLst>
                <a:ext uri="{FF2B5EF4-FFF2-40B4-BE49-F238E27FC236}">
                  <a16:creationId xmlns:a16="http://schemas.microsoft.com/office/drawing/2014/main" id="{D685CD5A-FC01-9989-BEA1-9A4E87D872A4}"/>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4" name="Freeform: Shape 13">
              <a:extLst>
                <a:ext uri="{FF2B5EF4-FFF2-40B4-BE49-F238E27FC236}">
                  <a16:creationId xmlns:a16="http://schemas.microsoft.com/office/drawing/2014/main" id="{CE26926E-B279-42FF-F28D-4E6AA46723EC}"/>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5" name="Freeform: Shape 14">
              <a:extLst>
                <a:ext uri="{FF2B5EF4-FFF2-40B4-BE49-F238E27FC236}">
                  <a16:creationId xmlns:a16="http://schemas.microsoft.com/office/drawing/2014/main" id="{9F0ABA00-0129-E735-63AF-A3E1F0F77F2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6" name="Freeform: Shape 15">
              <a:extLst>
                <a:ext uri="{FF2B5EF4-FFF2-40B4-BE49-F238E27FC236}">
                  <a16:creationId xmlns:a16="http://schemas.microsoft.com/office/drawing/2014/main" id="{305C4524-88D9-742B-E3F0-07535F535A18}"/>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7" name="Freeform: Shape 16">
              <a:extLst>
                <a:ext uri="{FF2B5EF4-FFF2-40B4-BE49-F238E27FC236}">
                  <a16:creationId xmlns:a16="http://schemas.microsoft.com/office/drawing/2014/main" id="{DB0DD4CF-B84F-D783-B23B-255A6FD98123}"/>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18" name="Graphic 226">
            <a:extLst>
              <a:ext uri="{FF2B5EF4-FFF2-40B4-BE49-F238E27FC236}">
                <a16:creationId xmlns:a16="http://schemas.microsoft.com/office/drawing/2014/main" id="{E966AF6F-2A2A-6609-88BB-D060C6DC1EE2}"/>
              </a:ext>
            </a:extLst>
          </p:cNvPr>
          <p:cNvGrpSpPr/>
          <p:nvPr/>
        </p:nvGrpSpPr>
        <p:grpSpPr>
          <a:xfrm>
            <a:off x="10546371" y="2352860"/>
            <a:ext cx="1445498" cy="1707543"/>
            <a:chOff x="3190823" y="4975968"/>
            <a:chExt cx="1593824" cy="1882758"/>
          </a:xfrm>
        </p:grpSpPr>
        <p:sp>
          <p:nvSpPr>
            <p:cNvPr id="19" name="Freeform: Shape 18">
              <a:extLst>
                <a:ext uri="{FF2B5EF4-FFF2-40B4-BE49-F238E27FC236}">
                  <a16:creationId xmlns:a16="http://schemas.microsoft.com/office/drawing/2014/main" id="{0C3F21A7-5835-28A0-2C3C-B9977FDF1CC6}"/>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0" name="Freeform: Shape 19">
              <a:extLst>
                <a:ext uri="{FF2B5EF4-FFF2-40B4-BE49-F238E27FC236}">
                  <a16:creationId xmlns:a16="http://schemas.microsoft.com/office/drawing/2014/main" id="{ACB063FB-4C17-0F16-B377-AD59F045339B}"/>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1" name="Freeform: Shape 20">
              <a:extLst>
                <a:ext uri="{FF2B5EF4-FFF2-40B4-BE49-F238E27FC236}">
                  <a16:creationId xmlns:a16="http://schemas.microsoft.com/office/drawing/2014/main" id="{81445DBF-658B-E9C1-57E9-9B0324B09B18}"/>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2" name="Freeform: Shape 21">
              <a:extLst>
                <a:ext uri="{FF2B5EF4-FFF2-40B4-BE49-F238E27FC236}">
                  <a16:creationId xmlns:a16="http://schemas.microsoft.com/office/drawing/2014/main" id="{B7690073-5CC0-0A74-ED65-A0D5D3742D66}"/>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3" name="Freeform: Shape 22">
              <a:extLst>
                <a:ext uri="{FF2B5EF4-FFF2-40B4-BE49-F238E27FC236}">
                  <a16:creationId xmlns:a16="http://schemas.microsoft.com/office/drawing/2014/main" id="{BE407A12-2821-E762-0C01-95E5962BF891}"/>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4" name="Freeform: Shape 23">
              <a:extLst>
                <a:ext uri="{FF2B5EF4-FFF2-40B4-BE49-F238E27FC236}">
                  <a16:creationId xmlns:a16="http://schemas.microsoft.com/office/drawing/2014/main" id="{14856666-4CE8-1863-7CB8-01F32E100D29}"/>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5" name="Freeform: Shape 24">
              <a:extLst>
                <a:ext uri="{FF2B5EF4-FFF2-40B4-BE49-F238E27FC236}">
                  <a16:creationId xmlns:a16="http://schemas.microsoft.com/office/drawing/2014/main" id="{DCEA961A-7145-17BF-FA3B-982B476F205B}"/>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6" name="Freeform: Shape 25">
              <a:extLst>
                <a:ext uri="{FF2B5EF4-FFF2-40B4-BE49-F238E27FC236}">
                  <a16:creationId xmlns:a16="http://schemas.microsoft.com/office/drawing/2014/main" id="{837347B7-A517-6945-B573-3368F27B8CFB}"/>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7" name="Freeform: Shape 26">
              <a:extLst>
                <a:ext uri="{FF2B5EF4-FFF2-40B4-BE49-F238E27FC236}">
                  <a16:creationId xmlns:a16="http://schemas.microsoft.com/office/drawing/2014/main" id="{35046198-96A7-F531-C75D-92AD7B40C617}"/>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8" name="Freeform: Shape 27">
              <a:extLst>
                <a:ext uri="{FF2B5EF4-FFF2-40B4-BE49-F238E27FC236}">
                  <a16:creationId xmlns:a16="http://schemas.microsoft.com/office/drawing/2014/main" id="{513CDEAB-8864-AA8F-35C9-F864A2E3F9BF}"/>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9" name="Freeform: Shape 28">
              <a:extLst>
                <a:ext uri="{FF2B5EF4-FFF2-40B4-BE49-F238E27FC236}">
                  <a16:creationId xmlns:a16="http://schemas.microsoft.com/office/drawing/2014/main" id="{87C031C6-38E0-9990-954F-9323D086225B}"/>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sp>
        <p:nvSpPr>
          <p:cNvPr id="4" name="Rectangle: Rounded Corners 3">
            <a:extLst>
              <a:ext uri="{FF2B5EF4-FFF2-40B4-BE49-F238E27FC236}">
                <a16:creationId xmlns:a16="http://schemas.microsoft.com/office/drawing/2014/main" id="{FADC28C4-793C-F9C8-A41A-9E3201778BCD}"/>
              </a:ext>
            </a:extLst>
          </p:cNvPr>
          <p:cNvSpPr/>
          <p:nvPr/>
        </p:nvSpPr>
        <p:spPr>
          <a:xfrm>
            <a:off x="4805092" y="6197567"/>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32" name="Rectangle 31">
            <a:extLst>
              <a:ext uri="{FF2B5EF4-FFF2-40B4-BE49-F238E27FC236}">
                <a16:creationId xmlns:a16="http://schemas.microsoft.com/office/drawing/2014/main" id="{D4863F3A-F8EC-653E-7EB3-5BA4233D546F}"/>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33" name="Rectangle 32">
            <a:extLst>
              <a:ext uri="{FF2B5EF4-FFF2-40B4-BE49-F238E27FC236}">
                <a16:creationId xmlns:a16="http://schemas.microsoft.com/office/drawing/2014/main" id="{ADE5D866-23E5-37F3-EC0D-E83424B590AA}"/>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34" name="Rectangle: Rounded Corners 33">
            <a:extLst>
              <a:ext uri="{FF2B5EF4-FFF2-40B4-BE49-F238E27FC236}">
                <a16:creationId xmlns:a16="http://schemas.microsoft.com/office/drawing/2014/main" id="{CB1C8672-5A42-99C1-7C29-FB6ED0FA9781}"/>
              </a:ext>
            </a:extLst>
          </p:cNvPr>
          <p:cNvSpPr/>
          <p:nvPr/>
        </p:nvSpPr>
        <p:spPr>
          <a:xfrm>
            <a:off x="1410367" y="47307"/>
            <a:ext cx="9422474" cy="359835"/>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rPr>
              <a:t>بخش اول: ترکیب اعضا</a:t>
            </a:r>
            <a:endParaRPr kumimoji="0" lang="en-US" sz="24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Tree>
    <p:extLst>
      <p:ext uri="{BB962C8B-B14F-4D97-AF65-F5344CB8AC3E}">
        <p14:creationId xmlns:p14="http://schemas.microsoft.com/office/powerpoint/2010/main" val="39085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3">
                                            <p:txEl>
                                              <p:pRg st="0" end="0"/>
                                            </p:txEl>
                                          </p:spTgt>
                                        </p:tgtEl>
                                        <p:attrNameLst>
                                          <p:attrName>style.visibility</p:attrName>
                                        </p:attrNameLst>
                                      </p:cBhvr>
                                      <p:to>
                                        <p:strVal val="visible"/>
                                      </p:to>
                                    </p:set>
                                    <p:anim calcmode="lin" valueType="num">
                                      <p:cBhvr>
                                        <p:cTn id="5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0" end="0"/>
                                            </p:txEl>
                                          </p:spTgt>
                                        </p:tgtEl>
                                      </p:cBhvr>
                                    </p:animEffect>
                                  </p:childTnLst>
                                </p:cTn>
                              </p:par>
                              <p:par>
                                <p:cTn id="57" presetID="55" presetClass="entr" presetSubtype="0" fill="hold"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p:cTn id="5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6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61" dur="1000"/>
                                        <p:tgtEl>
                                          <p:spTgt spid="3">
                                            <p:txEl>
                                              <p:pRg st="2" end="2"/>
                                            </p:txEl>
                                          </p:spTgt>
                                        </p:tgtEl>
                                      </p:cBhvr>
                                    </p:animEffect>
                                  </p:childTnLst>
                                </p:cTn>
                              </p:par>
                              <p:par>
                                <p:cTn id="62" presetID="55"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 calcmode="lin" valueType="num">
                                      <p:cBhvr>
                                        <p:cTn id="6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6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66" dur="1000"/>
                                        <p:tgtEl>
                                          <p:spTgt spid="3">
                                            <p:txEl>
                                              <p:pRg st="3" end="3"/>
                                            </p:txEl>
                                          </p:spTgt>
                                        </p:tgtEl>
                                      </p:cBhvr>
                                    </p:animEffect>
                                  </p:childTnLst>
                                </p:cTn>
                              </p:par>
                              <p:par>
                                <p:cTn id="67" presetID="55" presetClass="entr" presetSubtype="0" fill="hold" nodeType="with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p:cTn id="6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7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71" dur="1000"/>
                                        <p:tgtEl>
                                          <p:spTgt spid="3">
                                            <p:txEl>
                                              <p:pRg st="4" end="4"/>
                                            </p:txEl>
                                          </p:spTgt>
                                        </p:tgtEl>
                                      </p:cBhvr>
                                    </p:animEffect>
                                  </p:childTnLst>
                                </p:cTn>
                              </p:par>
                              <p:par>
                                <p:cTn id="72" presetID="55" presetClass="entr" presetSubtype="0" fill="hold" nodeType="with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7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76" dur="1000"/>
                                        <p:tgtEl>
                                          <p:spTgt spid="3">
                                            <p:txEl>
                                              <p:pRg st="5" end="5"/>
                                            </p:txEl>
                                          </p:spTgt>
                                        </p:tgtEl>
                                      </p:cBhvr>
                                    </p:animEffect>
                                  </p:childTnLst>
                                </p:cTn>
                              </p:par>
                              <p:par>
                                <p:cTn id="77" presetID="55" presetClass="entr" presetSubtype="0" fill="hold" nodeType="with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8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81" dur="1000"/>
                                        <p:tgtEl>
                                          <p:spTgt spid="3">
                                            <p:txEl>
                                              <p:pRg st="6" end="6"/>
                                            </p:txEl>
                                          </p:spTgt>
                                        </p:tgtEl>
                                      </p:cBhvr>
                                    </p:animEffect>
                                  </p:childTnLst>
                                </p:cTn>
                              </p:par>
                              <p:par>
                                <p:cTn id="82" presetID="55" presetClass="entr" presetSubtype="0" fill="hold" nodeType="with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p:cTn id="84"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8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86" dur="1000"/>
                                        <p:tgtEl>
                                          <p:spTgt spid="3">
                                            <p:txEl>
                                              <p:pRg st="7" end="7"/>
                                            </p:txEl>
                                          </p:spTgt>
                                        </p:tgtEl>
                                      </p:cBhvr>
                                    </p:animEffect>
                                  </p:childTnLst>
                                </p:cTn>
                              </p:par>
                              <p:par>
                                <p:cTn id="87" presetID="55" presetClass="entr" presetSubtype="0" fill="hold" nodeType="withEffect">
                                  <p:stCondLst>
                                    <p:cond delay="0"/>
                                  </p:stCondLst>
                                  <p:childTnLst>
                                    <p:set>
                                      <p:cBhvr>
                                        <p:cTn id="88" dur="1" fill="hold">
                                          <p:stCondLst>
                                            <p:cond delay="0"/>
                                          </p:stCondLst>
                                        </p:cTn>
                                        <p:tgtEl>
                                          <p:spTgt spid="3">
                                            <p:txEl>
                                              <p:pRg st="8" end="8"/>
                                            </p:txEl>
                                          </p:spTgt>
                                        </p:tgtEl>
                                        <p:attrNameLst>
                                          <p:attrName>style.visibility</p:attrName>
                                        </p:attrNameLst>
                                      </p:cBhvr>
                                      <p:to>
                                        <p:strVal val="visible"/>
                                      </p:to>
                                    </p:set>
                                    <p:anim calcmode="lin" valueType="num">
                                      <p:cBhvr>
                                        <p:cTn id="8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9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91" dur="1000"/>
                                        <p:tgtEl>
                                          <p:spTgt spid="3">
                                            <p:txEl>
                                              <p:pRg st="8" end="8"/>
                                            </p:txEl>
                                          </p:spTgt>
                                        </p:tgtEl>
                                      </p:cBhvr>
                                    </p:animEffect>
                                  </p:childTnLst>
                                </p:cTn>
                              </p:par>
                              <p:par>
                                <p:cTn id="92" presetID="55" presetClass="entr" presetSubtype="0" fill="hold" nodeType="with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 calcmode="lin" valueType="num">
                                      <p:cBhvr>
                                        <p:cTn id="94"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95"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9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4AF86B-751C-9276-745C-84A5CD4D0658}"/>
              </a:ext>
            </a:extLst>
          </p:cNvPr>
          <p:cNvSpPr/>
          <p:nvPr/>
        </p:nvSpPr>
        <p:spPr>
          <a:xfrm>
            <a:off x="1801146" y="981026"/>
            <a:ext cx="8587740" cy="4451212"/>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rPr>
              <a:t>معرفی شورای مرکزی و ترکیب اعضا</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dirty="0">
              <a:ln>
                <a:noFill/>
              </a:ln>
              <a:solidFill>
                <a:prstClr val="black"/>
              </a:solidFill>
              <a:effectLst/>
              <a:uLnTx/>
              <a:uFillTx/>
              <a:latin typeface="Aptos" panose="02110004020202020204"/>
              <a:ea typeface="+mn-ea"/>
              <a:cs typeface="2  Titr" panose="000007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شورای</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بررسی موارد خاص مرکزی مستقر در سازمان که شامل :</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1. معاون وزیر و رئیس سازمان </a:t>
            </a:r>
            <a:r>
              <a:rPr lang="fa-IR" kern="0" dirty="0">
                <a:solidFill>
                  <a:prstClr val="black"/>
                </a:solidFill>
                <a:latin typeface="Aptos" panose="02110004020202020204"/>
                <a:cs typeface="2  Nazanin" panose="00000400000000000000" pitchFamily="2" charset="-78"/>
              </a:rPr>
              <a:t>(رئیس)</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2.</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معاون امور دانشجویان داخل سازمان (نائب رئیس)</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kern="0" baseline="0" dirty="0">
                <a:solidFill>
                  <a:prstClr val="black"/>
                </a:solidFill>
                <a:latin typeface="Aptos" panose="02110004020202020204"/>
                <a:cs typeface="2  Nazanin" panose="00000400000000000000" pitchFamily="2" charset="-78"/>
              </a:rPr>
              <a:t>3.</a:t>
            </a:r>
            <a:r>
              <a:rPr lang="fa-IR" kern="0" dirty="0">
                <a:solidFill>
                  <a:prstClr val="black"/>
                </a:solidFill>
                <a:latin typeface="Aptos" panose="02110004020202020204"/>
                <a:cs typeface="2  Nazanin" panose="00000400000000000000" pitchFamily="2" charset="-78"/>
              </a:rPr>
              <a:t> مدیر کل امور دانشجویان داخل (دبیر)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rPr>
              <a:t>4.</a:t>
            </a:r>
            <a:r>
              <a:rPr kumimoji="0" lang="fa-IR" sz="1800" b="0" i="0" u="none" strike="noStrike" kern="0" cap="none" spc="0" normalizeH="0" noProof="0" dirty="0">
                <a:ln>
                  <a:noFill/>
                </a:ln>
                <a:solidFill>
                  <a:prstClr val="black"/>
                </a:solidFill>
                <a:effectLst/>
                <a:uLnTx/>
                <a:uFillTx/>
                <a:latin typeface="Aptos" panose="02110004020202020204"/>
                <a:ea typeface="+mn-ea"/>
                <a:cs typeface="2  Nazanin" panose="00000400000000000000" pitchFamily="2" charset="-78"/>
              </a:rPr>
              <a:t> معاون فنی و آماری سازمان سنجش آموزش کشور</a:t>
            </a:r>
          </a:p>
          <a:p>
            <a:pPr lvl="0" algn="just" rtl="1"/>
            <a:r>
              <a:rPr lang="fa-IR" kern="0" baseline="0" dirty="0">
                <a:solidFill>
                  <a:prstClr val="black"/>
                </a:solidFill>
                <a:latin typeface="Aptos" panose="02110004020202020204"/>
                <a:cs typeface="2  Nazanin" panose="00000400000000000000" pitchFamily="2" charset="-78"/>
              </a:rPr>
              <a:t>5.</a:t>
            </a:r>
            <a:r>
              <a:rPr lang="fa-IR" kern="0" dirty="0">
                <a:solidFill>
                  <a:prstClr val="black"/>
                </a:solidFill>
                <a:latin typeface="Aptos" panose="02110004020202020204"/>
                <a:cs typeface="2  Nazanin" panose="00000400000000000000" pitchFamily="2" charset="-78"/>
              </a:rPr>
              <a:t> مدیر کل دفتر برنامه ریزی آموزش عالی یا نماینده معاونت آموزشی وزارت علوم، تحقیقات و فناوری</a:t>
            </a:r>
          </a:p>
          <a:p>
            <a:pPr lvl="0" algn="just" rtl="1"/>
            <a:r>
              <a:rPr lang="fa-IR" kern="0" dirty="0">
                <a:solidFill>
                  <a:prstClr val="black"/>
                </a:solidFill>
                <a:latin typeface="Aptos" panose="02110004020202020204"/>
                <a:cs typeface="2  Nazanin" panose="00000400000000000000" pitchFamily="2" charset="-78"/>
              </a:rPr>
              <a:t>6. مدیر کل دفتر مشاوره و سلامت سازمان </a:t>
            </a:r>
          </a:p>
          <a:p>
            <a:pPr lvl="0" algn="just" rtl="1"/>
            <a:r>
              <a:rPr lang="fa-IR" kern="0" dirty="0">
                <a:solidFill>
                  <a:prstClr val="black"/>
                </a:solidFill>
                <a:latin typeface="Aptos" panose="02110004020202020204"/>
                <a:cs typeface="2  Nazanin" panose="00000400000000000000" pitchFamily="2" charset="-78"/>
              </a:rPr>
              <a:t>7. مدیر کل دفتر امور حقوقی و پاسخگویی به شکایات سازمان </a:t>
            </a:r>
          </a:p>
          <a:p>
            <a:pPr lvl="0" algn="just" rtl="1"/>
            <a:r>
              <a:rPr lang="fa-IR" kern="0" dirty="0">
                <a:solidFill>
                  <a:prstClr val="black"/>
                </a:solidFill>
                <a:latin typeface="Aptos" panose="02110004020202020204"/>
                <a:cs typeface="2  Nazanin" panose="00000400000000000000" pitchFamily="2" charset="-78"/>
              </a:rPr>
              <a:t>8. دو نفر از معاونین دانشجویی یا آموزشی موسسات کشور به انتخاب و حکم رئیس شورا به مدت دو سال و قابل  تمدید</a:t>
            </a:r>
          </a:p>
          <a:p>
            <a:pPr lvl="0" algn="just" rtl="1"/>
            <a:r>
              <a:rPr lang="fa-IR" kern="0" dirty="0">
                <a:solidFill>
                  <a:prstClr val="black"/>
                </a:solidFill>
                <a:latin typeface="Aptos" panose="02110004020202020204"/>
                <a:cs typeface="2  Nazanin" panose="00000400000000000000" pitchFamily="2" charset="-78"/>
              </a:rPr>
              <a:t>9. دو نفر از اعضا هیات علمی صاحب نظر موسسات کشور به انتخاب و حکم رئیس شورا به مدت دو سال و قابل  تمدید</a:t>
            </a:r>
          </a:p>
          <a:p>
            <a:pPr lvl="0" algn="just" rtl="1"/>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2  Nazanin" panose="00000400000000000000" pitchFamily="2" charset="-78"/>
            </a:endParaRPr>
          </a:p>
        </p:txBody>
      </p:sp>
      <p:sp>
        <p:nvSpPr>
          <p:cNvPr id="3" name="Rectangle: Rounded Corners 2">
            <a:extLst>
              <a:ext uri="{FF2B5EF4-FFF2-40B4-BE49-F238E27FC236}">
                <a16:creationId xmlns:a16="http://schemas.microsoft.com/office/drawing/2014/main" id="{FE91EE45-BBD1-B3C5-99EB-5AA8B1D17AD8}"/>
              </a:ext>
            </a:extLst>
          </p:cNvPr>
          <p:cNvSpPr/>
          <p:nvPr/>
        </p:nvSpPr>
        <p:spPr>
          <a:xfrm>
            <a:off x="4805092" y="6197567"/>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grpSp>
        <p:nvGrpSpPr>
          <p:cNvPr id="4" name="Graphic 226">
            <a:extLst>
              <a:ext uri="{FF2B5EF4-FFF2-40B4-BE49-F238E27FC236}">
                <a16:creationId xmlns:a16="http://schemas.microsoft.com/office/drawing/2014/main" id="{A6F9A7AF-5C45-EDB3-6DDA-3BE5974D4FFA}"/>
              </a:ext>
            </a:extLst>
          </p:cNvPr>
          <p:cNvGrpSpPr/>
          <p:nvPr/>
        </p:nvGrpSpPr>
        <p:grpSpPr>
          <a:xfrm>
            <a:off x="200131" y="2359857"/>
            <a:ext cx="1445498" cy="1707543"/>
            <a:chOff x="3190823" y="4975968"/>
            <a:chExt cx="1593824" cy="1882758"/>
          </a:xfrm>
        </p:grpSpPr>
        <p:sp>
          <p:nvSpPr>
            <p:cNvPr id="5" name="Freeform: Shape 4">
              <a:extLst>
                <a:ext uri="{FF2B5EF4-FFF2-40B4-BE49-F238E27FC236}">
                  <a16:creationId xmlns:a16="http://schemas.microsoft.com/office/drawing/2014/main" id="{87F88F58-77DD-B443-588E-5972CCF4A668}"/>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6" name="Freeform: Shape 5">
              <a:extLst>
                <a:ext uri="{FF2B5EF4-FFF2-40B4-BE49-F238E27FC236}">
                  <a16:creationId xmlns:a16="http://schemas.microsoft.com/office/drawing/2014/main" id="{61BDC369-EE1D-3E49-4429-9144DD555DFE}"/>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7" name="Freeform: Shape 6">
              <a:extLst>
                <a:ext uri="{FF2B5EF4-FFF2-40B4-BE49-F238E27FC236}">
                  <a16:creationId xmlns:a16="http://schemas.microsoft.com/office/drawing/2014/main" id="{C165F914-ADA2-7E29-4405-9FBAA34CD4B6}"/>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8" name="Freeform: Shape 7">
              <a:extLst>
                <a:ext uri="{FF2B5EF4-FFF2-40B4-BE49-F238E27FC236}">
                  <a16:creationId xmlns:a16="http://schemas.microsoft.com/office/drawing/2014/main" id="{9F73269F-E92E-C59B-5DEE-8E0D18010670}"/>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9" name="Freeform: Shape 8">
              <a:extLst>
                <a:ext uri="{FF2B5EF4-FFF2-40B4-BE49-F238E27FC236}">
                  <a16:creationId xmlns:a16="http://schemas.microsoft.com/office/drawing/2014/main" id="{CE774E02-3023-872F-DBA7-A5FC2D9C5A18}"/>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0" name="Freeform: Shape 9">
              <a:extLst>
                <a:ext uri="{FF2B5EF4-FFF2-40B4-BE49-F238E27FC236}">
                  <a16:creationId xmlns:a16="http://schemas.microsoft.com/office/drawing/2014/main" id="{576FC4E4-2912-9CB2-FF81-ACC7D8E82AE1}"/>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1" name="Freeform: Shape 10">
              <a:extLst>
                <a:ext uri="{FF2B5EF4-FFF2-40B4-BE49-F238E27FC236}">
                  <a16:creationId xmlns:a16="http://schemas.microsoft.com/office/drawing/2014/main" id="{40A8C783-BABF-DBBA-F73A-D669742C66D1}"/>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2" name="Freeform: Shape 11">
              <a:extLst>
                <a:ext uri="{FF2B5EF4-FFF2-40B4-BE49-F238E27FC236}">
                  <a16:creationId xmlns:a16="http://schemas.microsoft.com/office/drawing/2014/main" id="{3707784B-479E-847E-B82D-72F856240D46}"/>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3" name="Freeform: Shape 12">
              <a:extLst>
                <a:ext uri="{FF2B5EF4-FFF2-40B4-BE49-F238E27FC236}">
                  <a16:creationId xmlns:a16="http://schemas.microsoft.com/office/drawing/2014/main" id="{2E4E8B83-6E17-E675-F78C-90CFE9509E8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4" name="Freeform: Shape 13">
              <a:extLst>
                <a:ext uri="{FF2B5EF4-FFF2-40B4-BE49-F238E27FC236}">
                  <a16:creationId xmlns:a16="http://schemas.microsoft.com/office/drawing/2014/main" id="{DF5EFF1C-704F-4D9B-D82E-4D2850CED1E1}"/>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5" name="Freeform: Shape 14">
              <a:extLst>
                <a:ext uri="{FF2B5EF4-FFF2-40B4-BE49-F238E27FC236}">
                  <a16:creationId xmlns:a16="http://schemas.microsoft.com/office/drawing/2014/main" id="{AFA5EC7E-3021-DC47-72C2-0399C14EE7FD}"/>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grpSp>
        <p:nvGrpSpPr>
          <p:cNvPr id="16" name="Graphic 226">
            <a:extLst>
              <a:ext uri="{FF2B5EF4-FFF2-40B4-BE49-F238E27FC236}">
                <a16:creationId xmlns:a16="http://schemas.microsoft.com/office/drawing/2014/main" id="{56F45EBF-2763-D60B-FD0F-34DFB9F4596F}"/>
              </a:ext>
            </a:extLst>
          </p:cNvPr>
          <p:cNvGrpSpPr/>
          <p:nvPr/>
        </p:nvGrpSpPr>
        <p:grpSpPr>
          <a:xfrm>
            <a:off x="10546371" y="2359857"/>
            <a:ext cx="1445498" cy="1707543"/>
            <a:chOff x="3190823" y="4975968"/>
            <a:chExt cx="1593824" cy="1882758"/>
          </a:xfrm>
        </p:grpSpPr>
        <p:sp>
          <p:nvSpPr>
            <p:cNvPr id="17" name="Freeform: Shape 16">
              <a:extLst>
                <a:ext uri="{FF2B5EF4-FFF2-40B4-BE49-F238E27FC236}">
                  <a16:creationId xmlns:a16="http://schemas.microsoft.com/office/drawing/2014/main" id="{6247B945-B92F-2A57-5B6B-E08BD8D2ABFE}"/>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8" name="Freeform: Shape 17">
              <a:extLst>
                <a:ext uri="{FF2B5EF4-FFF2-40B4-BE49-F238E27FC236}">
                  <a16:creationId xmlns:a16="http://schemas.microsoft.com/office/drawing/2014/main" id="{3C047B00-0841-DC0D-732D-5C5907183B88}"/>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19" name="Freeform: Shape 18">
              <a:extLst>
                <a:ext uri="{FF2B5EF4-FFF2-40B4-BE49-F238E27FC236}">
                  <a16:creationId xmlns:a16="http://schemas.microsoft.com/office/drawing/2014/main" id="{5A916159-D60B-6436-D8EC-4224B25DE222}"/>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0" name="Freeform: Shape 19">
              <a:extLst>
                <a:ext uri="{FF2B5EF4-FFF2-40B4-BE49-F238E27FC236}">
                  <a16:creationId xmlns:a16="http://schemas.microsoft.com/office/drawing/2014/main" id="{43890C98-A145-233A-5A66-56B57F39818E}"/>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1" name="Freeform: Shape 20">
              <a:extLst>
                <a:ext uri="{FF2B5EF4-FFF2-40B4-BE49-F238E27FC236}">
                  <a16:creationId xmlns:a16="http://schemas.microsoft.com/office/drawing/2014/main" id="{49C4AC5A-D9F4-C8FF-41D9-72B91B551891}"/>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2" name="Freeform: Shape 21">
              <a:extLst>
                <a:ext uri="{FF2B5EF4-FFF2-40B4-BE49-F238E27FC236}">
                  <a16:creationId xmlns:a16="http://schemas.microsoft.com/office/drawing/2014/main" id="{33BF1BF1-DAF8-80DF-58BB-39A68CC812EA}"/>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3" name="Freeform: Shape 22">
              <a:extLst>
                <a:ext uri="{FF2B5EF4-FFF2-40B4-BE49-F238E27FC236}">
                  <a16:creationId xmlns:a16="http://schemas.microsoft.com/office/drawing/2014/main" id="{6182728E-3AAA-4CBE-4D04-FFA46FF71EDF}"/>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4" name="Freeform: Shape 23">
              <a:extLst>
                <a:ext uri="{FF2B5EF4-FFF2-40B4-BE49-F238E27FC236}">
                  <a16:creationId xmlns:a16="http://schemas.microsoft.com/office/drawing/2014/main" id="{4FB6DA48-8E4A-1C60-F8EF-DB52848087EE}"/>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5" name="Freeform: Shape 24">
              <a:extLst>
                <a:ext uri="{FF2B5EF4-FFF2-40B4-BE49-F238E27FC236}">
                  <a16:creationId xmlns:a16="http://schemas.microsoft.com/office/drawing/2014/main" id="{6BFE3E10-4D93-79C6-A194-4CFEAD62A71C}"/>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6">
                <a:lumMod val="50000"/>
              </a:schemeClr>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6" name="Freeform: Shape 25">
              <a:extLst>
                <a:ext uri="{FF2B5EF4-FFF2-40B4-BE49-F238E27FC236}">
                  <a16:creationId xmlns:a16="http://schemas.microsoft.com/office/drawing/2014/main" id="{75C8936F-C1C1-81AF-0253-483AA5EFD7BD}"/>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27" name="Freeform: Shape 26">
              <a:extLst>
                <a:ext uri="{FF2B5EF4-FFF2-40B4-BE49-F238E27FC236}">
                  <a16:creationId xmlns:a16="http://schemas.microsoft.com/office/drawing/2014/main" id="{E1206AE2-0A06-64C5-A98C-82B568F688CB}"/>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grpSp>
      <p:sp>
        <p:nvSpPr>
          <p:cNvPr id="30" name="Rectangle 29">
            <a:extLst>
              <a:ext uri="{FF2B5EF4-FFF2-40B4-BE49-F238E27FC236}">
                <a16:creationId xmlns:a16="http://schemas.microsoft.com/office/drawing/2014/main" id="{F7E6605D-770A-021C-CA17-2C7DD240D8D5}"/>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31" name="Rectangle 30">
            <a:extLst>
              <a:ext uri="{FF2B5EF4-FFF2-40B4-BE49-F238E27FC236}">
                <a16:creationId xmlns:a16="http://schemas.microsoft.com/office/drawing/2014/main" id="{72BFD72B-9A3B-2378-4A52-39230EBC8C49}"/>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32" name="Rectangle 31">
            <a:extLst>
              <a:ext uri="{FF2B5EF4-FFF2-40B4-BE49-F238E27FC236}">
                <a16:creationId xmlns:a16="http://schemas.microsoft.com/office/drawing/2014/main" id="{369CF21A-3A91-5160-6ABF-5AB4A71E3014}"/>
              </a:ext>
            </a:extLst>
          </p:cNvPr>
          <p:cNvSpPr/>
          <p:nvPr/>
        </p:nvSpPr>
        <p:spPr>
          <a:xfrm rot="16200000">
            <a:off x="6002311" y="-5672756"/>
            <a:ext cx="144859" cy="11749223"/>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Tree>
    <p:extLst>
      <p:ext uri="{BB962C8B-B14F-4D97-AF65-F5344CB8AC3E}">
        <p14:creationId xmlns:p14="http://schemas.microsoft.com/office/powerpoint/2010/main" val="1272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2">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2">
                                            <p:txEl>
                                              <p:pRg st="6" end="6"/>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p:cTn id="47"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48"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49" dur="1000"/>
                                        <p:tgtEl>
                                          <p:spTgt spid="2">
                                            <p:txEl>
                                              <p:pRg st="8" end="8"/>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 calcmode="lin" valueType="num">
                                      <p:cBhvr>
                                        <p:cTn id="52"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53"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54" dur="1000"/>
                                        <p:tgtEl>
                                          <p:spTgt spid="2">
                                            <p:txEl>
                                              <p:pRg st="9" end="9"/>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p:cTn id="57" dur="1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58" dur="1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59" dur="1000"/>
                                        <p:tgtEl>
                                          <p:spTgt spid="2">
                                            <p:txEl>
                                              <p:pRg st="10" end="10"/>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 calcmode="lin" valueType="num">
                                      <p:cBhvr>
                                        <p:cTn id="62" dur="1000" fill="hold"/>
                                        <p:tgtEl>
                                          <p:spTgt spid="2">
                                            <p:txEl>
                                              <p:pRg st="11" end="11"/>
                                            </p:txEl>
                                          </p:spTgt>
                                        </p:tgtEl>
                                        <p:attrNameLst>
                                          <p:attrName>ppt_w</p:attrName>
                                        </p:attrNameLst>
                                      </p:cBhvr>
                                      <p:tavLst>
                                        <p:tav tm="0">
                                          <p:val>
                                            <p:strVal val="#ppt_w*0.70"/>
                                          </p:val>
                                        </p:tav>
                                        <p:tav tm="100000">
                                          <p:val>
                                            <p:strVal val="#ppt_w"/>
                                          </p:val>
                                        </p:tav>
                                      </p:tavLst>
                                    </p:anim>
                                    <p:anim calcmode="lin" valueType="num">
                                      <p:cBhvr>
                                        <p:cTn id="63" dur="1000" fill="hold"/>
                                        <p:tgtEl>
                                          <p:spTgt spid="2">
                                            <p:txEl>
                                              <p:pRg st="11" end="11"/>
                                            </p:txEl>
                                          </p:spTgt>
                                        </p:tgtEl>
                                        <p:attrNameLst>
                                          <p:attrName>ppt_h</p:attrName>
                                        </p:attrNameLst>
                                      </p:cBhvr>
                                      <p:tavLst>
                                        <p:tav tm="0">
                                          <p:val>
                                            <p:strVal val="#ppt_h"/>
                                          </p:val>
                                        </p:tav>
                                        <p:tav tm="100000">
                                          <p:val>
                                            <p:strVal val="#ppt_h"/>
                                          </p:val>
                                        </p:tav>
                                      </p:tavLst>
                                    </p:anim>
                                    <p:animEffect transition="in" filter="fade">
                                      <p:cBhvr>
                                        <p:cTn id="64" dur="10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A80F36A-455C-EC99-5A2C-A3A0F236DA42}"/>
              </a:ext>
            </a:extLst>
          </p:cNvPr>
          <p:cNvSpPr/>
          <p:nvPr/>
        </p:nvSpPr>
        <p:spPr>
          <a:xfrm>
            <a:off x="6527918" y="71379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ctr" rtl="1">
              <a:lnSpc>
                <a:spcPct val="107000"/>
              </a:lnSpc>
              <a:spcAft>
                <a:spcPts val="800"/>
              </a:spcAft>
            </a:pPr>
            <a:r>
              <a:rPr lang="ar-SA" b="1" kern="100" dirty="0">
                <a:latin typeface="Calibri" panose="020F0502020204030204" pitchFamily="34" charset="0"/>
                <a:ea typeface="Calibri" panose="020F0502020204030204" pitchFamily="34" charset="0"/>
                <a:cs typeface="B Titr" panose="00000700000000000000" pitchFamily="2" charset="-78"/>
              </a:rPr>
              <a:t>ماده ۶. اختیارات شورای دانشگاهی</a:t>
            </a:r>
            <a:endParaRPr lang="fa-IR" b="1" kern="100" dirty="0">
              <a:latin typeface="Calibri" panose="020F0502020204030204" pitchFamily="34" charset="0"/>
              <a:ea typeface="Calibri" panose="020F0502020204030204" pitchFamily="34" charset="0"/>
              <a:cs typeface="B Titr" panose="00000700000000000000" pitchFamily="2" charset="-78"/>
            </a:endParaRPr>
          </a:p>
          <a:p>
            <a:pPr algn="ctr" rtl="1">
              <a:lnSpc>
                <a:spcPct val="107000"/>
              </a:lnSpc>
              <a:spcAft>
                <a:spcPts val="800"/>
              </a:spcAft>
            </a:pPr>
            <a:endParaRPr lang="en-US" kern="100" dirty="0">
              <a:latin typeface="Calibri" panose="020F0502020204030204" pitchFamily="34" charset="0"/>
              <a:ea typeface="Calibri" panose="020F0502020204030204" pitchFamily="34" charset="0"/>
              <a:cs typeface="B Titr" panose="00000700000000000000" pitchFamily="2" charset="-78"/>
            </a:endParaRPr>
          </a:p>
          <a:p>
            <a:pPr algn="just" rtl="1">
              <a:lnSpc>
                <a:spcPct val="107000"/>
              </a:lnSpc>
              <a:spcAft>
                <a:spcPts val="800"/>
              </a:spcAft>
            </a:pPr>
            <a:r>
              <a:rPr lang="ar-SA" b="1" kern="100" dirty="0">
                <a:latin typeface="Calibri" panose="020F0502020204030204" pitchFamily="34" charset="0"/>
                <a:ea typeface="Calibri" panose="020F0502020204030204" pitchFamily="34" charset="0"/>
                <a:cs typeface="B Nazanin" panose="00000400000000000000" pitchFamily="2" charset="-78"/>
              </a:rPr>
              <a:t>6-1 دوره کاردانی و کارشناسی پیوسته ناپیوسته کارشناسی ارشد پیوسته - دکتری حرفه ای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6-1-1. تصمیم‌گیری در خصوص مهمانی، مهمانی دائم از یک موسسه به موسسه دیگر در خصوص دانشجویانی که دارای شرایط خاص می‌باشند با رعایت بندهای مندرج در آیین نامه مهمانی و انتقال دانشجویان دوره‌های کاردانی و کارشناسی.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6-1-2. موافقت با حداکثر دو نیمسال مرخصی بدون احتساب در سنوات تحصیلی دانشجویانی که با ارایه مدارک  مستدل به بیماری حاد و مزمن جسمی یا روانشناختی مبتلا گردیده‌اند تا زمان بهبودی کامل و با تایید مراجع  ذیصلاح (پزشک معتمد یا مرکز مشاوره بهداشت و درمان).</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7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2CB42614-B7F6-DB78-8E59-5B4BC06D0E9E}"/>
              </a:ext>
            </a:extLst>
          </p:cNvPr>
          <p:cNvSpPr/>
          <p:nvPr/>
        </p:nvSpPr>
        <p:spPr>
          <a:xfrm>
            <a:off x="242646" y="713791"/>
            <a:ext cx="5421435" cy="5430416"/>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6-1-3. موافقت با حداکثر پنج نیمسال مرخصی بدون احتساب در سنوات تحصیلی دانشجویان خانم یک نیمسال در زمان بارداری و چهار نیمسال بعد از زایمان و دوران شیردهی در طول دوره تحصیل با ارایه مدارک مستدل که دوران  بارداری و زایمان را سپری می‌نمایند. </a:t>
            </a:r>
            <a:endParaRPr lang="fa-IR" kern="1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kern="100" dirty="0">
                <a:latin typeface="Calibri" panose="020F0502020204030204" pitchFamily="34" charset="0"/>
                <a:ea typeface="Calibri" panose="020F0502020204030204" pitchFamily="34" charset="0"/>
                <a:cs typeface="B Nazanin" panose="00000400000000000000" pitchFamily="2" charset="-78"/>
              </a:rPr>
              <a:t>6</a:t>
            </a:r>
            <a:r>
              <a:rPr lang="ar-SA" kern="100" dirty="0">
                <a:latin typeface="Calibri" panose="020F0502020204030204" pitchFamily="34" charset="0"/>
                <a:ea typeface="Calibri" panose="020F0502020204030204" pitchFamily="34" charset="0"/>
                <a:cs typeface="B Nazanin" panose="00000400000000000000" pitchFamily="2" charset="-78"/>
              </a:rPr>
              <a:t>-1-4. موافقت با افزایش سنوات تحصیلی دانشجویانی که حداکثر مدت مجاز تحصیل آنان برابر مقررات به پایان رسیده و ادامه تحصیل آنها از لحاظ سایر مقررات آموزشی و نظام وظیفه مانعی نداشته باشد به شرح ذیل:  </a:t>
            </a:r>
            <a:endParaRPr lang="fa-IR" kern="1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الف) دانشجویان دوره کاردانی و کارشناسی ناپیوسته یک نیمسال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ب) دانشجویان دوره کارشناسی پیوسته دو نیمسال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ج) دانشجویان دوره کارشناسی ارشد پیوسته و دکتری حرفه ای سه نیمسال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B9889877-2EA1-1058-05FD-07CA7BC782EE}"/>
              </a:ext>
            </a:extLst>
          </p:cNvPr>
          <p:cNvSpPr/>
          <p:nvPr/>
        </p:nvSpPr>
        <p:spPr>
          <a:xfrm>
            <a:off x="1162461" y="158220"/>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دانشگاهی) - 1</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5" name="Rectangle: Rounded Corners 4">
            <a:extLst>
              <a:ext uri="{FF2B5EF4-FFF2-40B4-BE49-F238E27FC236}">
                <a16:creationId xmlns:a16="http://schemas.microsoft.com/office/drawing/2014/main" id="{12EE9B26-8E66-2EFB-9278-34DA3D1FAF6D}"/>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6" name="Rectangle 5">
            <a:extLst>
              <a:ext uri="{FF2B5EF4-FFF2-40B4-BE49-F238E27FC236}">
                <a16:creationId xmlns:a16="http://schemas.microsoft.com/office/drawing/2014/main" id="{2F088E58-C0AB-905E-C1DE-2DE6B10DD769}"/>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4C545DCE-4422-3E1C-FCCE-C61E35930BE5}"/>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8" name="Isosceles Triangle 57">
            <a:extLst>
              <a:ext uri="{FF2B5EF4-FFF2-40B4-BE49-F238E27FC236}">
                <a16:creationId xmlns:a16="http://schemas.microsoft.com/office/drawing/2014/main" id="{44B35182-7BFA-74A9-E3DB-85F4F49E0050}"/>
              </a:ext>
            </a:extLst>
          </p:cNvPr>
          <p:cNvSpPr/>
          <p:nvPr/>
        </p:nvSpPr>
        <p:spPr>
          <a:xfrm>
            <a:off x="5939433" y="2887349"/>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28114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edge">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1" end="1"/>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2" end="2"/>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3" end="3"/>
                                            </p:txEl>
                                          </p:spTgt>
                                        </p:tgtEl>
                                      </p:cBhvr>
                                    </p:animEffect>
                                  </p:childTnLst>
                                </p:cTn>
                              </p:par>
                              <p:par>
                                <p:cTn id="49" presetID="12" presetClass="entr" presetSubtype="4"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323E27B-8015-F981-CE72-31C5C33C885F}"/>
              </a:ext>
            </a:extLst>
          </p:cNvPr>
          <p:cNvSpPr/>
          <p:nvPr/>
        </p:nvSpPr>
        <p:spPr>
          <a:xfrm>
            <a:off x="6527918" y="71379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6-1-5. موافقت با ادامه تحصیل دانشجویان که به دلیل مشروطی در شرف اخراج قرار گرفته‌اند به مدت یک نیمسال جهت ترمیم معدل مشروط بر اینکه با گذراندن واحدهای باقیمانده حداقل معدل لازم طبق مقررات آموزشی برای دانش آموختگی را کسب نمایند.  </a:t>
            </a: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6-1-6. موافقت با بازگشت به تحصیل دانشجویانی که به دلیل موجه با ارایه مدارک مستدل حداکثر یک سال برای ثبت نام و ادامه تحصیل مراجعه ننموده‌اند به شرط عدم اتمام فرجه معافیت تحصیلی نظام وظیفه برای آقایان. </a:t>
            </a:r>
            <a:endParaRPr lang="fa-IR" kern="1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6-1-7. موافقت با تغییر رشته دانشجویان در همان گروه آزمایشی و مقطع تحصیلی در صورتی که دانشجو توانایی  تحصیل در رشته فعلی خود را از دست داده باشد با حفظ حداقل نمره آزمون سراسری رشته مورد تقاضا در کل کشور در سهمیه مربوط و نحوه پذیرش.</a:t>
            </a: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pPr>
            <a:endParaRPr lang="en-US" sz="1700"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294854B0-413A-5B4E-E498-7BA8E92715F8}"/>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5" name="Rectangle 4">
            <a:extLst>
              <a:ext uri="{FF2B5EF4-FFF2-40B4-BE49-F238E27FC236}">
                <a16:creationId xmlns:a16="http://schemas.microsoft.com/office/drawing/2014/main" id="{C8321FFC-FA9B-F3D8-0065-61277AA4E2D5}"/>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6" name="Rectangle 5">
            <a:extLst>
              <a:ext uri="{FF2B5EF4-FFF2-40B4-BE49-F238E27FC236}">
                <a16:creationId xmlns:a16="http://schemas.microsoft.com/office/drawing/2014/main" id="{6A7DD4EF-9AE9-27DC-D80B-07314ACD4A91}"/>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Isosceles Triangle 57">
            <a:extLst>
              <a:ext uri="{FF2B5EF4-FFF2-40B4-BE49-F238E27FC236}">
                <a16:creationId xmlns:a16="http://schemas.microsoft.com/office/drawing/2014/main" id="{49F41384-7812-27B3-1BC2-7925AC44909B}"/>
              </a:ext>
            </a:extLst>
          </p:cNvPr>
          <p:cNvSpPr/>
          <p:nvPr/>
        </p:nvSpPr>
        <p:spPr>
          <a:xfrm>
            <a:off x="5939433" y="2887349"/>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 name="Rectangle: Rounded Corners 7">
            <a:extLst>
              <a:ext uri="{FF2B5EF4-FFF2-40B4-BE49-F238E27FC236}">
                <a16:creationId xmlns:a16="http://schemas.microsoft.com/office/drawing/2014/main" id="{9610ECD5-B9E9-F8DC-108C-945C7D052B70}"/>
              </a:ext>
            </a:extLst>
          </p:cNvPr>
          <p:cNvSpPr/>
          <p:nvPr/>
        </p:nvSpPr>
        <p:spPr>
          <a:xfrm>
            <a:off x="1083795" y="73125"/>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دانشگاهی) - 2</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10" name="Rectangle: Rounded Corners 9">
            <a:extLst>
              <a:ext uri="{FF2B5EF4-FFF2-40B4-BE49-F238E27FC236}">
                <a16:creationId xmlns:a16="http://schemas.microsoft.com/office/drawing/2014/main" id="{AA896CE8-E580-18E5-27CA-BDBD508C6F65}"/>
              </a:ext>
            </a:extLst>
          </p:cNvPr>
          <p:cNvSpPr/>
          <p:nvPr/>
        </p:nvSpPr>
        <p:spPr>
          <a:xfrm>
            <a:off x="200130" y="66591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6-1-8. موافقت با تغییر رشته دانشجویان از یک گروه آزمایشی به گروه آزمایشی دیگر در صورتی که دانشجو توانایی تحصیل را از دست داده باشد به شرط داشتن حداقل نسبت نمره آزمون سراسری رشته مورد تقاضا در کل کشور در  سهمیه مربوط و نحوه پذیرش. </a:t>
            </a: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6-1-9. انتقال توام با تغییر رشته دانشجویان در صورت احراز یکی از بندهای ۶-۱-۸ و ۶-۱-۹ و موافقت شوراهای  دانشگاهی مبدا و مقصد بلامانع می‌باشد.  </a:t>
            </a:r>
            <a:endParaRPr lang="fa-IR" kern="1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07000"/>
              </a:lnSpc>
              <a:spcAft>
                <a:spcPts val="800"/>
              </a:spcAft>
            </a:pPr>
            <a:endParaRPr lang="fa-IR" kern="1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07000"/>
              </a:lnSpc>
              <a:spcAft>
                <a:spcPts val="800"/>
              </a:spcAft>
            </a:pPr>
            <a:r>
              <a:rPr lang="ar-SA" b="1" kern="100" dirty="0">
                <a:solidFill>
                  <a:prstClr val="black"/>
                </a:solidFill>
                <a:latin typeface="Calibri" panose="020F0502020204030204" pitchFamily="34" charset="0"/>
                <a:ea typeface="Calibri" panose="020F0502020204030204" pitchFamily="34" charset="0"/>
                <a:cs typeface="B Nazanin" panose="00000400000000000000" pitchFamily="2" charset="-78"/>
              </a:rPr>
              <a:t>6-2. دوره کارشناسی ارشد ناپیوسته  </a:t>
            </a: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pPr>
            <a:r>
              <a:rPr lang="ar-SA" kern="100" dirty="0">
                <a:solidFill>
                  <a:prstClr val="black"/>
                </a:solidFill>
                <a:latin typeface="Calibri" panose="020F0502020204030204" pitchFamily="34" charset="0"/>
                <a:ea typeface="Calibri" panose="020F0502020204030204" pitchFamily="34" charset="0"/>
                <a:cs typeface="B Nazanin" panose="00000400000000000000" pitchFamily="2" charset="-78"/>
              </a:rPr>
              <a:t>6-2-1. صدور مجوز حداکثر دو نیمسال مهمانی از یک موسسه به موسسه دیگر در صورت موافقت استاد راهنما در دانشگاه مبدا گروه آموزشی و شورای دانشگاه مبدا و مقصد با رعایت بندهای مندرج در آیین نامه مهمانی و انتقال دانشجویان دوره‌های کاردانی و کارشناسی  </a:t>
            </a:r>
            <a:endParaRPr lang="en-US" kern="1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43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edg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0">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additive="base">
                                        <p:cTn id="3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0">
                                            <p:txEl>
                                              <p:pRg st="1" end="1"/>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0">
                                            <p:txEl>
                                              <p:pRg st="3" end="3"/>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4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FA8BEE-2448-5D13-597A-8F220E1780D5}"/>
              </a:ext>
            </a:extLst>
          </p:cNvPr>
          <p:cNvSpPr/>
          <p:nvPr/>
        </p:nvSpPr>
        <p:spPr>
          <a:xfrm>
            <a:off x="380883" y="856785"/>
            <a:ext cx="5254807" cy="5152129"/>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sz="1700" kern="100" dirty="0">
                <a:latin typeface="Calibri" panose="020F0502020204030204" pitchFamily="34" charset="0"/>
                <a:ea typeface="Calibri" panose="020F0502020204030204" pitchFamily="34" charset="0"/>
                <a:cs typeface="B Nazanin" panose="00000400000000000000" pitchFamily="2" charset="-78"/>
              </a:rPr>
              <a:t> </a:t>
            </a:r>
            <a:r>
              <a:rPr lang="fa-IR" b="1" kern="100" dirty="0">
                <a:latin typeface="Calibri" panose="020F0502020204030204" pitchFamily="34" charset="0"/>
                <a:ea typeface="Calibri" panose="020F0502020204030204" pitchFamily="34" charset="0"/>
                <a:cs typeface="B Nazanin" panose="00000400000000000000" pitchFamily="2" charset="-78"/>
              </a:rPr>
              <a:t>3-6.</a:t>
            </a:r>
            <a:r>
              <a:rPr lang="ar-SA" b="1" kern="100" dirty="0">
                <a:latin typeface="Calibri" panose="020F0502020204030204" pitchFamily="34" charset="0"/>
                <a:ea typeface="Calibri" panose="020F0502020204030204" pitchFamily="34" charset="0"/>
                <a:cs typeface="B Nazanin" panose="00000400000000000000" pitchFamily="2" charset="-78"/>
              </a:rPr>
              <a:t> دوره دکتری تخصصی (</a:t>
            </a:r>
            <a:r>
              <a:rPr lang="en-US" b="1" kern="100" dirty="0" err="1">
                <a:latin typeface="Calibri" panose="020F0502020204030204" pitchFamily="34" charset="0"/>
                <a:ea typeface="Calibri" panose="020F0502020204030204" pitchFamily="34" charset="0"/>
                <a:cs typeface="B Nazanin" panose="00000400000000000000" pitchFamily="2" charset="-78"/>
              </a:rPr>
              <a:t>Ph.D</a:t>
            </a:r>
            <a:r>
              <a:rPr lang="ar-SA" b="1" kern="100" dirty="0">
                <a:latin typeface="Calibri" panose="020F0502020204030204" pitchFamily="34" charset="0"/>
                <a:ea typeface="Calibri" panose="020F0502020204030204" pitchFamily="34" charset="0"/>
                <a:cs typeface="B Nazanin" panose="00000400000000000000" pitchFamily="2" charset="-78"/>
              </a:rPr>
              <a:t>)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6-3-1. موافقت با افزایش سنوات مجاز تحصیلی دانشجویانی که حداکثر مدت مجاز تحصیل آنان برابر مقررات به پایان رسیده ولی از لحاظ سایر مقررات آموزشی و نظام وظیفه مجاز به ادامه تحصیل هستند حداکثر تا نیمسال 12 قابل بررسی می‌باشد.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6-3-2. موافقت با مرخصی بدون احتساب در سنوات تحصیلی به مدت حداکثر دو نیمسال قابل بررسی می‌باشد.</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81EA3546-A234-2574-D081-A4EDF617D49C}"/>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4" name="Rectangle 3">
            <a:extLst>
              <a:ext uri="{FF2B5EF4-FFF2-40B4-BE49-F238E27FC236}">
                <a16:creationId xmlns:a16="http://schemas.microsoft.com/office/drawing/2014/main" id="{559319D0-51D2-FCA7-A9B4-53CD38B02F5E}"/>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5" name="Rectangle 4">
            <a:extLst>
              <a:ext uri="{FF2B5EF4-FFF2-40B4-BE49-F238E27FC236}">
                <a16:creationId xmlns:a16="http://schemas.microsoft.com/office/drawing/2014/main" id="{96A1ECE7-8D57-348A-C2FD-5C08B8741AEC}"/>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11" name="Rectangle: Rounded Corners 10">
            <a:extLst>
              <a:ext uri="{FF2B5EF4-FFF2-40B4-BE49-F238E27FC236}">
                <a16:creationId xmlns:a16="http://schemas.microsoft.com/office/drawing/2014/main" id="{2A386FE0-6DF2-7E8D-8DEB-9697FF4F2BE6}"/>
              </a:ext>
            </a:extLst>
          </p:cNvPr>
          <p:cNvSpPr/>
          <p:nvPr/>
        </p:nvSpPr>
        <p:spPr>
          <a:xfrm>
            <a:off x="1062093" y="168926"/>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دانشگاهی) - 3</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13" name="Rectangle: Rounded Corners 12">
            <a:extLst>
              <a:ext uri="{FF2B5EF4-FFF2-40B4-BE49-F238E27FC236}">
                <a16:creationId xmlns:a16="http://schemas.microsoft.com/office/drawing/2014/main" id="{F2B16FD9-D92D-5A0D-2835-1B80252C3F37}"/>
              </a:ext>
            </a:extLst>
          </p:cNvPr>
          <p:cNvSpPr/>
          <p:nvPr/>
        </p:nvSpPr>
        <p:spPr>
          <a:xfrm>
            <a:off x="6389683" y="856785"/>
            <a:ext cx="5421435" cy="5152130"/>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6-2-2. موافقت با افزایش یک نیمسال سنوات تحصیلی دانشجویانی که حداکثر مدت مجاز تحصیل آنان برابر مقررات به پایان رسیده و ادامه تحصیل آنها از لحاظ مقررات آموزشی مانعی ندارد.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تبصره: دانشجویان دوره کارشناسی ارشد در صورتی که واحدهای جبرانی و پیش نیاز ۸ واحد و بیشتر را گذرانده باشند، یک نیمسال دیگر به سنوات مجاز آنها اضافه می‌گردد.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6-2-3. موافقت با بازگشت به تحصیل دانشجویان دو نیمسال مشروطی در شرف اخراج که حداقل معدل آنها ۱۳ و تعداد واحدهای باقی‌مانده دانشجو بدون احتساب پایان نامه بیشتر از ۱۲ واحد نباشد.  </a:t>
            </a:r>
            <a:endParaRPr lang="en-US"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6-2-4. اعطای یک نیمسال سنوات تحصیلی جهت جبران معدل به دانشجویان دارای یک نیمسال مشروطی که کلیه  واحدهای خود را با نمره بالای ۱۲ گذرانده اند ولی معدل کل آنها زیر ۱۴ می‌باشد.  </a:t>
            </a:r>
            <a:endParaRPr lang="fa-IR" kern="1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7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14" name="Isosceles Triangle 57">
            <a:extLst>
              <a:ext uri="{FF2B5EF4-FFF2-40B4-BE49-F238E27FC236}">
                <a16:creationId xmlns:a16="http://schemas.microsoft.com/office/drawing/2014/main" id="{17C2C379-61F2-46C0-485D-E114E7714EDF}"/>
              </a:ext>
            </a:extLst>
          </p:cNvPr>
          <p:cNvSpPr/>
          <p:nvPr/>
        </p:nvSpPr>
        <p:spPr>
          <a:xfrm>
            <a:off x="5856120" y="2822034"/>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12416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additive="base">
                                        <p:cTn id="16"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13">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additive="base">
                                        <p:cTn id="20"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3">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edg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
                                            <p:txEl>
                                              <p:pRg st="0" end="0"/>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additive="base">
                                        <p:cTn id="3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40" dur="500"/>
                                        <p:tgtEl>
                                          <p:spTgt spid="2">
                                            <p:txEl>
                                              <p:pRg st="1" end="1"/>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FFD8012-CC1F-19C2-2753-5EC7FF5EDCD0}"/>
              </a:ext>
            </a:extLst>
          </p:cNvPr>
          <p:cNvSpPr/>
          <p:nvPr/>
        </p:nvSpPr>
        <p:spPr>
          <a:xfrm>
            <a:off x="6527918" y="71379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ctr" rtl="1">
              <a:lnSpc>
                <a:spcPct val="107000"/>
              </a:lnSpc>
              <a:spcAft>
                <a:spcPts val="800"/>
              </a:spcAft>
            </a:pPr>
            <a:r>
              <a:rPr lang="ar-SA" b="1" kern="100" dirty="0">
                <a:latin typeface="Calibri" panose="020F0502020204030204" pitchFamily="34" charset="0"/>
                <a:ea typeface="Calibri" panose="020F0502020204030204" pitchFamily="34" charset="0"/>
                <a:cs typeface="B Titr" panose="00000700000000000000" pitchFamily="2" charset="-78"/>
              </a:rPr>
              <a:t>ماده ۷. اختیارات شورای استانی</a:t>
            </a:r>
            <a:endParaRPr lang="fa-IR" b="1" kern="100" dirty="0">
              <a:latin typeface="Calibri" panose="020F0502020204030204" pitchFamily="34" charset="0"/>
              <a:ea typeface="Calibri" panose="020F0502020204030204" pitchFamily="34" charset="0"/>
              <a:cs typeface="B Titr" panose="00000700000000000000" pitchFamily="2" charset="-78"/>
            </a:endParaRPr>
          </a:p>
          <a:p>
            <a:pPr algn="ctr" rtl="1">
              <a:lnSpc>
                <a:spcPct val="107000"/>
              </a:lnSpc>
              <a:spcAft>
                <a:spcPts val="800"/>
              </a:spcAft>
            </a:pPr>
            <a:endParaRPr lang="en-US" sz="1600" kern="100" dirty="0">
              <a:latin typeface="Calibri" panose="020F0502020204030204" pitchFamily="34" charset="0"/>
              <a:ea typeface="Calibri" panose="020F0502020204030204" pitchFamily="34" charset="0"/>
              <a:cs typeface="B Titr" panose="00000700000000000000" pitchFamily="2" charset="-78"/>
            </a:endParaRPr>
          </a:p>
          <a:p>
            <a:pPr algn="just" rtl="1">
              <a:lnSpc>
                <a:spcPct val="107000"/>
              </a:lnSpc>
              <a:spcAft>
                <a:spcPts val="800"/>
              </a:spcAft>
            </a:pPr>
            <a:r>
              <a:rPr lang="ar-SA" b="1" kern="100" dirty="0">
                <a:latin typeface="Calibri" panose="020F0502020204030204" pitchFamily="34" charset="0"/>
                <a:ea typeface="Calibri" panose="020F0502020204030204" pitchFamily="34" charset="0"/>
                <a:cs typeface="B Nazanin" panose="00000400000000000000" pitchFamily="2" charset="-78"/>
              </a:rPr>
              <a:t>7-1. اختیارات مشترک دوره های کاردانی کارشناسی پیوسته و ناپیوسته کارشناسی ارشد پیوسته و  ناپیوسته و دکتری حرفه ای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7-1-1. اجازه مهمانی، مهمانی دائم از یک موسسه به موسسه دیگر در خصوص دانشجویانی که دارای شرایط خاص می</a:t>
            </a:r>
            <a:r>
              <a:rPr lang="fa-IR" kern="100" dirty="0">
                <a:latin typeface="Calibri" panose="020F0502020204030204" pitchFamily="34" charset="0"/>
                <a:ea typeface="Calibri" panose="020F0502020204030204" pitchFamily="34" charset="0"/>
                <a:cs typeface="B Nazanin" panose="00000400000000000000" pitchFamily="2" charset="-78"/>
              </a:rPr>
              <a:t>‌</a:t>
            </a:r>
            <a:r>
              <a:rPr lang="ar-SA" kern="100" dirty="0">
                <a:latin typeface="Calibri" panose="020F0502020204030204" pitchFamily="34" charset="0"/>
                <a:ea typeface="Calibri" panose="020F0502020204030204" pitchFamily="34" charset="0"/>
                <a:cs typeface="B Nazanin" panose="00000400000000000000" pitchFamily="2" charset="-78"/>
              </a:rPr>
              <a:t>باشند.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7-1-2. موافقت با حداکثر سه نیمسال مرخصی بدون احتساب در سنوات تحصیلی دانشجویانی که با ارائه مدارک مستدل به بیماری حاد و مزمن جسمی یا روانشناختی مبتلا گردیده‌اند تا زمان بهبودی کامل و با تایید مراجع ذیصلاح.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7-1-3. موافقت با دو نیمسال افزایش سنوات تحصیلی برای دانشجویانی که حداکثر مدت مجاز سنوات تحصیل آنان برابر مقررات و قوانین آموزشی به پایان رسیده و از لحاظ سایر مقررات آموزشی مجاز به ادامه تحصیل هستند.  </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CDA2372D-77EE-5678-12CD-D5C003B6B64D}"/>
              </a:ext>
            </a:extLst>
          </p:cNvPr>
          <p:cNvSpPr/>
          <p:nvPr/>
        </p:nvSpPr>
        <p:spPr>
          <a:xfrm>
            <a:off x="242646" y="713791"/>
            <a:ext cx="5421435" cy="5430416"/>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sz="1700" b="1" kern="100" dirty="0">
                <a:latin typeface="Calibri" panose="020F0502020204030204" pitchFamily="34" charset="0"/>
                <a:ea typeface="Calibri" panose="020F0502020204030204" pitchFamily="34" charset="0"/>
                <a:cs typeface="B Nazanin" panose="00000400000000000000" pitchFamily="2" charset="-78"/>
              </a:rPr>
              <a:t>7-2. اختیارات خاص دوره‌های کاردانی، کارشناسی پیوسته، کارشناسی ارشد پیوسته و دکتری حرفه ای  </a:t>
            </a:r>
            <a:endParaRPr lang="en-US" sz="17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700" kern="100" dirty="0">
                <a:latin typeface="Calibri" panose="020F0502020204030204" pitchFamily="34" charset="0"/>
                <a:ea typeface="Calibri" panose="020F0502020204030204" pitchFamily="34" charset="0"/>
                <a:cs typeface="B Nazanin" panose="00000400000000000000" pitchFamily="2" charset="-78"/>
              </a:rPr>
              <a:t>7-2-1. موافقت با تغییر رشته دانشجویان در همان گروه آزمایشی و مقطع تحصیلی در صورتی که دانشجو توانایی و انگیزه ادامه تحصیل در رشته فعلی خود را از دست داده باشد با حفظ حداقل نمره آزمون سراسری رشته و نوع موسسه مورد تقاضا در کل کشور در سهمیه مربوطه نحوه پذیرش و سال ورودی.</a:t>
            </a:r>
            <a:endParaRPr lang="en-US" sz="17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700" kern="100" dirty="0">
                <a:latin typeface="Calibri" panose="020F0502020204030204" pitchFamily="34" charset="0"/>
                <a:ea typeface="Calibri" panose="020F0502020204030204" pitchFamily="34" charset="0"/>
                <a:cs typeface="B Nazanin" panose="00000400000000000000" pitchFamily="2" charset="-78"/>
              </a:rPr>
              <a:t>7-2-2. موافقت با تغییر رشته دانشجویان از یک گروه آزمایشی به گروه آزمایشی دیگر در صورتی که دانشجو توانایی ادامه تحصیل در کلیه رشته‌های گروه آزمایشی خود را از دست داده باشد به شرط داشتن حداقل نسبت نمره آزمون سراسری رشته مورد تقاضا در کل کشور در سهمیه دوره و نوع موسسه مربوطه.</a:t>
            </a:r>
            <a:endParaRPr lang="en-US" sz="17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700" kern="100" dirty="0">
                <a:latin typeface="Calibri" panose="020F0502020204030204" pitchFamily="34" charset="0"/>
                <a:ea typeface="Calibri" panose="020F0502020204030204" pitchFamily="34" charset="0"/>
                <a:cs typeface="B Nazanin" panose="00000400000000000000" pitchFamily="2" charset="-78"/>
              </a:rPr>
              <a:t>7-2-3. اجازه ادامه تحصیل به دانشجویان دوره‌های کاردانی، کارشناسی پیوسته و ناپیوسته دارای میانگین کل کمتر از 10 که با توجه به رعایت مقررات آموزشی مشمول مقررات محرومیت از تحصیل قرار گرفته‌اند به شرط عدم مشروطی مجدد و عدم وجود مشکل از نظر مقررات وظیفه عمومی.</a:t>
            </a:r>
            <a:endParaRPr lang="en-US" sz="1700"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7A57A01-50C4-3893-933E-A7FB69F4D9DA}"/>
              </a:ext>
            </a:extLst>
          </p:cNvPr>
          <p:cNvSpPr/>
          <p:nvPr/>
        </p:nvSpPr>
        <p:spPr>
          <a:xfrm>
            <a:off x="990489" y="107747"/>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استانی) - 1</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5" name="Rectangle: Rounded Corners 4">
            <a:extLst>
              <a:ext uri="{FF2B5EF4-FFF2-40B4-BE49-F238E27FC236}">
                <a16:creationId xmlns:a16="http://schemas.microsoft.com/office/drawing/2014/main" id="{14C30159-EA22-CA64-7D8E-D8876E10C905}"/>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6" name="Rectangle 5">
            <a:extLst>
              <a:ext uri="{FF2B5EF4-FFF2-40B4-BE49-F238E27FC236}">
                <a16:creationId xmlns:a16="http://schemas.microsoft.com/office/drawing/2014/main" id="{BDAEA3EE-F30F-9812-E3E5-CDD824E85D61}"/>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1C204110-C327-32E6-E0F3-B4DB73233836}"/>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9" name="Oval 44">
            <a:extLst>
              <a:ext uri="{FF2B5EF4-FFF2-40B4-BE49-F238E27FC236}">
                <a16:creationId xmlns:a16="http://schemas.microsoft.com/office/drawing/2014/main" id="{DF39808E-7246-569F-A564-E08456B6B5F5}"/>
              </a:ext>
            </a:extLst>
          </p:cNvPr>
          <p:cNvSpPr>
            <a:spLocks noChangeAspect="1"/>
          </p:cNvSpPr>
          <p:nvPr/>
        </p:nvSpPr>
        <p:spPr>
          <a:xfrm>
            <a:off x="5856926" y="3029144"/>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1065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2" end="2"/>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p:cTn id="30"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4" end="4"/>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ircle(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p:cTn id="4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0" end="0"/>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p:cTn id="5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 end="1"/>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p:cTn id="6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2" end="2"/>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p:cTn id="6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EEAFA0-A521-5986-D7FA-07AEB322382B}"/>
              </a:ext>
            </a:extLst>
          </p:cNvPr>
          <p:cNvSpPr/>
          <p:nvPr/>
        </p:nvSpPr>
        <p:spPr>
          <a:xfrm>
            <a:off x="6527918" y="713790"/>
            <a:ext cx="5421435" cy="5430417"/>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sz="2000" kern="100" dirty="0">
                <a:latin typeface="Calibri" panose="020F0502020204030204" pitchFamily="34" charset="0"/>
                <a:ea typeface="Calibri" panose="020F0502020204030204" pitchFamily="34" charset="0"/>
                <a:cs typeface="B Nazanin" panose="00000400000000000000" pitchFamily="2" charset="-78"/>
              </a:rPr>
              <a:t>7-2-4. موافقت با بازگشت به تحصیل دانشجویانی که به دلیل موارد خاص با ارائه مدارک مستدل برابر مدت سنوات مجاز تحصیلی ادامه تحصیل نداده و مشکلی از لحاظ مقررات وظیفه عمومی ندارند.  </a:t>
            </a:r>
            <a:endParaRPr lang="en-US" sz="20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kern="100" dirty="0">
                <a:latin typeface="Calibri" panose="020F0502020204030204" pitchFamily="34" charset="0"/>
                <a:ea typeface="Calibri" panose="020F0502020204030204" pitchFamily="34" charset="0"/>
                <a:cs typeface="B Nazanin" panose="00000400000000000000" pitchFamily="2" charset="-78"/>
              </a:rPr>
              <a:t>تبصره: در صورتی که متقاضی بعد از انصراف یا عدم مراجعه در مقاطع کارشناسی پیوسته، کارشناسی ارشد پیوسته  یا دکتری حرفه‌ای مدرک تحصیلی مبنی بر فراغت از تحصیل در مقاطع پایین‌تر از همان مقطع قبولی دریافت نموده و دانش آموخته گردیده باشد، درخواست بازگشت به تحصیل مورد بررسی قرار نمی‌گیرد در سایر موارد درخواست  متقاضی قابل بررسی می‌باشد.  </a:t>
            </a:r>
            <a:endParaRPr lang="fa-IR" sz="2000" kern="1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sz="2000" kern="1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b="1" kern="100" dirty="0">
                <a:latin typeface="Calibri" panose="020F0502020204030204" pitchFamily="34" charset="0"/>
                <a:ea typeface="Calibri" panose="020F0502020204030204" pitchFamily="34" charset="0"/>
                <a:cs typeface="B Nazanin" panose="00000400000000000000" pitchFamily="2" charset="-78"/>
              </a:rPr>
              <a:t>7-3. اختیارات خاص دوره کارشناسی ارشد ناپیوسته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kern="1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3CDD685-3AA3-74EF-4F09-1A782AA5C853}"/>
              </a:ext>
            </a:extLst>
          </p:cNvPr>
          <p:cNvSpPr/>
          <p:nvPr/>
        </p:nvSpPr>
        <p:spPr>
          <a:xfrm>
            <a:off x="242646" y="713791"/>
            <a:ext cx="5421435" cy="5430416"/>
          </a:xfrm>
          <a:prstGeom prst="roundRect">
            <a:avLst/>
          </a:prstGeom>
          <a:solidFill>
            <a:schemeClr val="accent6">
              <a:alpha val="48000"/>
            </a:schemeClr>
          </a:solidFill>
          <a:ln w="19050" cap="flat" cmpd="sng" algn="ctr">
            <a:solidFill>
              <a:sysClr val="window" lastClr="FFFFFF"/>
            </a:solidFill>
            <a:prstDash val="solid"/>
            <a:miter lim="800000"/>
          </a:ln>
          <a:effectLst/>
        </p:spPr>
        <p:txBody>
          <a:bodyPr rtlCol="0" anchor="ctr"/>
          <a:lstStyle/>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7-3-1. اعطای فرصت مجدد ادامه تحصیل برای دانشجویان در شرف اخراج به علت دو نیمسال مشروطی در صورت  احراز شرایط خاص به شرط رعایت مقررات نظام وظیفه.</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تبصره: چنانچه دانشجو نتواند از این فرصت برای جبران میانگین استفاده نماید یا در صورت مشروطی محروم از تحصیل شناخته شده صرفاً گواهی واحدهای گذرانده شده برای وی صادر خواهد شد.</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7-3-2. اجازه ادامه تحصیل و انتقال به دانشجویان موسسات دولتی که وقفه تحصیلی تا دو برابر سنوات مجاز تحصیلی دارند یا امکان بازگشت به موسسه خود را ندارند صرفاً به دانشگاه پیام نور یا موسسات غیردولتی-غیرانتفاعی.  </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7-3-3. موافقت با بازگشت به تحصیل دانشجویانی که به دلیل موارد خاص با ارائه مدارک مستدل حداکثر تا 4 نیمسال ادامه تحصیل نداده به شرط عدم مشکل نظام وظیفه.</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kern="100" dirty="0">
                <a:latin typeface="Calibri" panose="020F0502020204030204" pitchFamily="34" charset="0"/>
                <a:ea typeface="Calibri" panose="020F0502020204030204" pitchFamily="34" charset="0"/>
                <a:cs typeface="B Nazanin" panose="00000400000000000000" pitchFamily="2" charset="-78"/>
              </a:rPr>
              <a:t>تبصره: مدت غیبت این قبیل دانشجویان به عنوان مرخصی تحصیلی، بدون احتساب در سنوات محسوب می‌گردد.  </a:t>
            </a:r>
            <a:endParaRPr lang="en-US" sz="1600" kern="1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E9290CD-D1E3-835D-B6D1-44FAFD06A977}"/>
              </a:ext>
            </a:extLst>
          </p:cNvPr>
          <p:cNvSpPr/>
          <p:nvPr/>
        </p:nvSpPr>
        <p:spPr>
          <a:xfrm>
            <a:off x="990489" y="107747"/>
            <a:ext cx="9553944" cy="493633"/>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800" b="1" kern="0" dirty="0">
                <a:solidFill>
                  <a:prstClr val="white"/>
                </a:solidFill>
                <a:latin typeface="Shabnam" panose="020B0603030804020204" pitchFamily="34" charset="-78"/>
                <a:cs typeface="B Nazanin" panose="00000400000000000000" pitchFamily="2" charset="-78"/>
              </a:rPr>
              <a:t>بخش دوم: اختیارات شوراها (شورای استانی) - 2</a:t>
            </a:r>
            <a:endParaRPr kumimoji="0" lang="en-US" sz="2800" b="1" i="0" u="none" strike="noStrike" kern="0" cap="none" spc="0" normalizeH="0" baseline="0" noProof="0" dirty="0">
              <a:ln>
                <a:noFill/>
              </a:ln>
              <a:solidFill>
                <a:prstClr val="white"/>
              </a:solidFill>
              <a:effectLst/>
              <a:uLnTx/>
              <a:uFillTx/>
              <a:latin typeface="Shabnam" panose="020B0603030804020204" pitchFamily="34" charset="-78"/>
              <a:ea typeface="+mn-ea"/>
              <a:cs typeface="B Nazanin" panose="00000400000000000000" pitchFamily="2" charset="-78"/>
            </a:endParaRPr>
          </a:p>
        </p:txBody>
      </p:sp>
      <p:sp>
        <p:nvSpPr>
          <p:cNvPr id="5" name="Rectangle: Rounded Corners 4">
            <a:extLst>
              <a:ext uri="{FF2B5EF4-FFF2-40B4-BE49-F238E27FC236}">
                <a16:creationId xmlns:a16="http://schemas.microsoft.com/office/drawing/2014/main" id="{66DAD26A-23C0-0FB6-46FF-95719E58FD18}"/>
              </a:ext>
            </a:extLst>
          </p:cNvPr>
          <p:cNvSpPr/>
          <p:nvPr/>
        </p:nvSpPr>
        <p:spPr>
          <a:xfrm>
            <a:off x="4784818" y="6195480"/>
            <a:ext cx="2579847" cy="493594"/>
          </a:xfrm>
          <a:prstGeom prst="roundRect">
            <a:avLst/>
          </a:prstGeom>
          <a:solidFill>
            <a:schemeClr val="accent6">
              <a:lumMod val="50000"/>
            </a:schemeClr>
          </a:solidFill>
          <a:ln w="19050" cap="flat" cmpd="sng" algn="ctr">
            <a:solidFill>
              <a:schemeClr val="accent6">
                <a:lumMod val="50000"/>
              </a:schemeClr>
            </a:solid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a:ln>
                  <a:noFill/>
                </a:ln>
                <a:solidFill>
                  <a:prstClr val="white"/>
                </a:solidFill>
                <a:effectLst/>
                <a:uLnTx/>
                <a:uFillTx/>
                <a:latin typeface="Shekasteh_Beta" panose="02000503000000020003" pitchFamily="2" charset="-78"/>
                <a:ea typeface="+mn-ea"/>
                <a:cs typeface="Shekasteh_Beta" panose="02000503000000020003" pitchFamily="2" charset="-78"/>
              </a:rPr>
              <a:t>دبیرخانه کمیسیون موارد خاص دانشگاه رازی</a:t>
            </a:r>
          </a:p>
        </p:txBody>
      </p:sp>
      <p:sp>
        <p:nvSpPr>
          <p:cNvPr id="6" name="Rectangle 5">
            <a:extLst>
              <a:ext uri="{FF2B5EF4-FFF2-40B4-BE49-F238E27FC236}">
                <a16:creationId xmlns:a16="http://schemas.microsoft.com/office/drawing/2014/main" id="{030AE473-DCBA-6B4B-55D9-D3D5F272E1EB}"/>
              </a:ext>
            </a:extLst>
          </p:cNvPr>
          <p:cNvSpPr/>
          <p:nvPr/>
        </p:nvSpPr>
        <p:spPr>
          <a:xfrm rot="16200000">
            <a:off x="2267917" y="437048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7" name="Rectangle 6">
            <a:extLst>
              <a:ext uri="{FF2B5EF4-FFF2-40B4-BE49-F238E27FC236}">
                <a16:creationId xmlns:a16="http://schemas.microsoft.com/office/drawing/2014/main" id="{53239015-2BD1-6AA3-7708-6E4D7B14DD5E}"/>
              </a:ext>
            </a:extLst>
          </p:cNvPr>
          <p:cNvSpPr/>
          <p:nvPr/>
        </p:nvSpPr>
        <p:spPr>
          <a:xfrm rot="16200000">
            <a:off x="9736707" y="4385174"/>
            <a:ext cx="144859" cy="4280432"/>
          </a:xfrm>
          <a:prstGeom prst="rect">
            <a:avLst/>
          </a:prstGeom>
          <a:solidFill>
            <a:schemeClr val="accent6">
              <a:lumMod val="50000"/>
            </a:schemeClr>
          </a:solidFill>
          <a:ln w="12700" cap="flat" cmpd="sng" algn="ctr">
            <a:solidFill>
              <a:schemeClr val="accent6">
                <a:lumMod val="50000"/>
              </a:schemeClr>
            </a:solidFill>
            <a:prstDash val="solid"/>
            <a:miter lim="800000"/>
          </a:ln>
          <a:effectLst/>
        </p:spPr>
        <p:txBody>
          <a:bodyPr rtlCol="0" anchor="ctr"/>
          <a:lstStyle/>
          <a:p>
            <a:pPr algn="ctr" rtl="1">
              <a:defRPr/>
            </a:pPr>
            <a:endParaRPr lang="en-US" sz="2000" b="1" kern="0" dirty="0">
              <a:solidFill>
                <a:prstClr val="white"/>
              </a:solidFill>
              <a:latin typeface="Shabnam" panose="020B0603030804020204" pitchFamily="34" charset="-78"/>
              <a:cs typeface="Shabnam" panose="020B0603030804020204" pitchFamily="34" charset="-78"/>
            </a:endParaRPr>
          </a:p>
        </p:txBody>
      </p:sp>
      <p:sp>
        <p:nvSpPr>
          <p:cNvPr id="9" name="Oval 44">
            <a:extLst>
              <a:ext uri="{FF2B5EF4-FFF2-40B4-BE49-F238E27FC236}">
                <a16:creationId xmlns:a16="http://schemas.microsoft.com/office/drawing/2014/main" id="{5BCD1014-14D1-CB38-2BA5-62A44A2CF9B0}"/>
              </a:ext>
            </a:extLst>
          </p:cNvPr>
          <p:cNvSpPr>
            <a:spLocks noChangeAspect="1"/>
          </p:cNvSpPr>
          <p:nvPr/>
        </p:nvSpPr>
        <p:spPr>
          <a:xfrm>
            <a:off x="5856926" y="3019814"/>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6">
              <a:lumMod val="50000"/>
            </a:schemeClr>
          </a:solidFill>
          <a:ln w="12700" cap="flat" cmpd="sng" algn="ctr">
            <a:solidFill>
              <a:schemeClr val="bg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93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2">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0" end="0"/>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1" end="1"/>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2" end="2"/>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3" end="3"/>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2678</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Sahel Black</vt:lpstr>
      <vt:lpstr>Aptos</vt:lpstr>
      <vt:lpstr>Shekasteh_Beta</vt:lpstr>
      <vt:lpstr>Shabnam</vt:lpstr>
      <vt:lpstr>Calibri Light</vt:lpstr>
      <vt:lpstr>2  Titr</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Aban</dc:creator>
  <cp:lastModifiedBy>Aban</cp:lastModifiedBy>
  <cp:revision>33</cp:revision>
  <dcterms:created xsi:type="dcterms:W3CDTF">2026-02-13T13:49:48Z</dcterms:created>
  <dcterms:modified xsi:type="dcterms:W3CDTF">2026-03-14T11:29:11Z</dcterms:modified>
</cp:coreProperties>
</file>